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73" r:id="rId3"/>
    <p:sldId id="312" r:id="rId4"/>
    <p:sldId id="290" r:id="rId5"/>
    <p:sldId id="258" r:id="rId6"/>
    <p:sldId id="279" r:id="rId7"/>
    <p:sldId id="280" r:id="rId8"/>
    <p:sldId id="313" r:id="rId9"/>
    <p:sldId id="281" r:id="rId10"/>
    <p:sldId id="283" r:id="rId11"/>
    <p:sldId id="284" r:id="rId12"/>
    <p:sldId id="285" r:id="rId13"/>
    <p:sldId id="314" r:id="rId14"/>
    <p:sldId id="286" r:id="rId15"/>
    <p:sldId id="315" r:id="rId16"/>
    <p:sldId id="287" r:id="rId17"/>
    <p:sldId id="292" r:id="rId18"/>
    <p:sldId id="291" r:id="rId19"/>
    <p:sldId id="294" r:id="rId20"/>
    <p:sldId id="297" r:id="rId21"/>
    <p:sldId id="316" r:id="rId22"/>
    <p:sldId id="298" r:id="rId23"/>
    <p:sldId id="299" r:id="rId24"/>
    <p:sldId id="301" r:id="rId25"/>
    <p:sldId id="302" r:id="rId26"/>
    <p:sldId id="303" r:id="rId27"/>
    <p:sldId id="307" r:id="rId28"/>
    <p:sldId id="310"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387"/>
    <a:srgbClr val="BDED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4"/>
  </p:normalViewPr>
  <p:slideViewPr>
    <p:cSldViewPr snapToGrid="0">
      <p:cViewPr varScale="1">
        <p:scale>
          <a:sx n="77" d="100"/>
          <a:sy n="77" d="100"/>
        </p:scale>
        <p:origin x="92" y="4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8415FF-73D5-0948-9A1F-A35A7AC2185A}" type="datetimeFigureOut">
              <a:rPr kumimoji="1" lang="zh-CN" altLang="en-US" smtClean="0"/>
              <a:t>2024/10/25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94B4A9-17D3-A64C-8CF3-A69AE2283798}" type="slidenum">
              <a:rPr kumimoji="1" lang="zh-CN" altLang="en-US" smtClean="0"/>
              <a:t>‹#›</a:t>
            </a:fld>
            <a:endParaRPr kumimoji="1" lang="zh-CN" altLang="en-US"/>
          </a:p>
        </p:txBody>
      </p:sp>
    </p:spTree>
    <p:extLst>
      <p:ext uri="{BB962C8B-B14F-4D97-AF65-F5344CB8AC3E}">
        <p14:creationId xmlns:p14="http://schemas.microsoft.com/office/powerpoint/2010/main" val="646862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094B4A9-17D3-A64C-8CF3-A69AE2283798}" type="slidenum">
              <a:rPr kumimoji="1" lang="zh-CN" altLang="en-US" smtClean="0"/>
              <a:t>4</a:t>
            </a:fld>
            <a:endParaRPr kumimoji="1" lang="zh-CN" altLang="en-US"/>
          </a:p>
        </p:txBody>
      </p:sp>
    </p:spTree>
    <p:extLst>
      <p:ext uri="{BB962C8B-B14F-4D97-AF65-F5344CB8AC3E}">
        <p14:creationId xmlns:p14="http://schemas.microsoft.com/office/powerpoint/2010/main" val="36226970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094B4A9-17D3-A64C-8CF3-A69AE2283798}" type="slidenum">
              <a:rPr kumimoji="1" lang="zh-CN" altLang="en-US" smtClean="0"/>
              <a:t>16</a:t>
            </a:fld>
            <a:endParaRPr kumimoji="1" lang="zh-CN" altLang="en-US"/>
          </a:p>
        </p:txBody>
      </p:sp>
    </p:spTree>
    <p:extLst>
      <p:ext uri="{BB962C8B-B14F-4D97-AF65-F5344CB8AC3E}">
        <p14:creationId xmlns:p14="http://schemas.microsoft.com/office/powerpoint/2010/main" val="1256639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094B4A9-17D3-A64C-8CF3-A69AE2283798}" type="slidenum">
              <a:rPr kumimoji="1" lang="zh-CN" altLang="en-US" smtClean="0"/>
              <a:t>17</a:t>
            </a:fld>
            <a:endParaRPr kumimoji="1" lang="zh-CN" altLang="en-US"/>
          </a:p>
        </p:txBody>
      </p:sp>
    </p:spTree>
    <p:extLst>
      <p:ext uri="{BB962C8B-B14F-4D97-AF65-F5344CB8AC3E}">
        <p14:creationId xmlns:p14="http://schemas.microsoft.com/office/powerpoint/2010/main" val="3277458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094B4A9-17D3-A64C-8CF3-A69AE2283798}" type="slidenum">
              <a:rPr kumimoji="1" lang="zh-CN" altLang="en-US" smtClean="0"/>
              <a:t>18</a:t>
            </a:fld>
            <a:endParaRPr kumimoji="1" lang="zh-CN" altLang="en-US"/>
          </a:p>
        </p:txBody>
      </p:sp>
    </p:spTree>
    <p:extLst>
      <p:ext uri="{BB962C8B-B14F-4D97-AF65-F5344CB8AC3E}">
        <p14:creationId xmlns:p14="http://schemas.microsoft.com/office/powerpoint/2010/main" val="784205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094B4A9-17D3-A64C-8CF3-A69AE2283798}" type="slidenum">
              <a:rPr kumimoji="1" lang="zh-CN" altLang="en-US" smtClean="0"/>
              <a:t>19</a:t>
            </a:fld>
            <a:endParaRPr kumimoji="1" lang="zh-CN" altLang="en-US"/>
          </a:p>
        </p:txBody>
      </p:sp>
    </p:spTree>
    <p:extLst>
      <p:ext uri="{BB962C8B-B14F-4D97-AF65-F5344CB8AC3E}">
        <p14:creationId xmlns:p14="http://schemas.microsoft.com/office/powerpoint/2010/main" val="7795048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094B4A9-17D3-A64C-8CF3-A69AE2283798}" type="slidenum">
              <a:rPr kumimoji="1" lang="zh-CN" altLang="en-US" smtClean="0"/>
              <a:t>20</a:t>
            </a:fld>
            <a:endParaRPr kumimoji="1" lang="zh-CN" altLang="en-US"/>
          </a:p>
        </p:txBody>
      </p:sp>
    </p:spTree>
    <p:extLst>
      <p:ext uri="{BB962C8B-B14F-4D97-AF65-F5344CB8AC3E}">
        <p14:creationId xmlns:p14="http://schemas.microsoft.com/office/powerpoint/2010/main" val="37691788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094B4A9-17D3-A64C-8CF3-A69AE2283798}" type="slidenum">
              <a:rPr kumimoji="1" lang="zh-CN" altLang="en-US" smtClean="0"/>
              <a:t>22</a:t>
            </a:fld>
            <a:endParaRPr kumimoji="1" lang="zh-CN" altLang="en-US"/>
          </a:p>
        </p:txBody>
      </p:sp>
    </p:spTree>
    <p:extLst>
      <p:ext uri="{BB962C8B-B14F-4D97-AF65-F5344CB8AC3E}">
        <p14:creationId xmlns:p14="http://schemas.microsoft.com/office/powerpoint/2010/main" val="3015388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094B4A9-17D3-A64C-8CF3-A69AE2283798}" type="slidenum">
              <a:rPr kumimoji="1" lang="zh-CN" altLang="en-US" smtClean="0"/>
              <a:t>23</a:t>
            </a:fld>
            <a:endParaRPr kumimoji="1" lang="zh-CN" altLang="en-US"/>
          </a:p>
        </p:txBody>
      </p:sp>
    </p:spTree>
    <p:extLst>
      <p:ext uri="{BB962C8B-B14F-4D97-AF65-F5344CB8AC3E}">
        <p14:creationId xmlns:p14="http://schemas.microsoft.com/office/powerpoint/2010/main" val="15311248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094B4A9-17D3-A64C-8CF3-A69AE2283798}" type="slidenum">
              <a:rPr kumimoji="1" lang="zh-CN" altLang="en-US" smtClean="0"/>
              <a:t>24</a:t>
            </a:fld>
            <a:endParaRPr kumimoji="1" lang="zh-CN" altLang="en-US"/>
          </a:p>
        </p:txBody>
      </p:sp>
    </p:spTree>
    <p:extLst>
      <p:ext uri="{BB962C8B-B14F-4D97-AF65-F5344CB8AC3E}">
        <p14:creationId xmlns:p14="http://schemas.microsoft.com/office/powerpoint/2010/main" val="35686196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094B4A9-17D3-A64C-8CF3-A69AE2283798}" type="slidenum">
              <a:rPr kumimoji="1" lang="zh-CN" altLang="en-US" smtClean="0"/>
              <a:t>25</a:t>
            </a:fld>
            <a:endParaRPr kumimoji="1" lang="zh-CN" altLang="en-US"/>
          </a:p>
        </p:txBody>
      </p:sp>
    </p:spTree>
    <p:extLst>
      <p:ext uri="{BB962C8B-B14F-4D97-AF65-F5344CB8AC3E}">
        <p14:creationId xmlns:p14="http://schemas.microsoft.com/office/powerpoint/2010/main" val="32325303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094B4A9-17D3-A64C-8CF3-A69AE2283798}" type="slidenum">
              <a:rPr kumimoji="1" lang="zh-CN" altLang="en-US" smtClean="0"/>
              <a:t>26</a:t>
            </a:fld>
            <a:endParaRPr kumimoji="1" lang="zh-CN" altLang="en-US"/>
          </a:p>
        </p:txBody>
      </p:sp>
    </p:spTree>
    <p:extLst>
      <p:ext uri="{BB962C8B-B14F-4D97-AF65-F5344CB8AC3E}">
        <p14:creationId xmlns:p14="http://schemas.microsoft.com/office/powerpoint/2010/main" val="1871133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094B4A9-17D3-A64C-8CF3-A69AE2283798}" type="slidenum">
              <a:rPr kumimoji="1" lang="zh-CN" altLang="en-US" smtClean="0"/>
              <a:t>5</a:t>
            </a:fld>
            <a:endParaRPr kumimoji="1" lang="zh-CN" altLang="en-US"/>
          </a:p>
        </p:txBody>
      </p:sp>
    </p:spTree>
    <p:extLst>
      <p:ext uri="{BB962C8B-B14F-4D97-AF65-F5344CB8AC3E}">
        <p14:creationId xmlns:p14="http://schemas.microsoft.com/office/powerpoint/2010/main" val="34582301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094B4A9-17D3-A64C-8CF3-A69AE2283798}" type="slidenum">
              <a:rPr kumimoji="1" lang="zh-CN" altLang="en-US" smtClean="0"/>
              <a:t>27</a:t>
            </a:fld>
            <a:endParaRPr kumimoji="1" lang="zh-CN" altLang="en-US"/>
          </a:p>
        </p:txBody>
      </p:sp>
    </p:spTree>
    <p:extLst>
      <p:ext uri="{BB962C8B-B14F-4D97-AF65-F5344CB8AC3E}">
        <p14:creationId xmlns:p14="http://schemas.microsoft.com/office/powerpoint/2010/main" val="27345318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094B4A9-17D3-A64C-8CF3-A69AE2283798}" type="slidenum">
              <a:rPr kumimoji="1" lang="zh-CN" altLang="en-US" smtClean="0"/>
              <a:t>28</a:t>
            </a:fld>
            <a:endParaRPr kumimoji="1" lang="zh-CN" altLang="en-US"/>
          </a:p>
        </p:txBody>
      </p:sp>
    </p:spTree>
    <p:extLst>
      <p:ext uri="{BB962C8B-B14F-4D97-AF65-F5344CB8AC3E}">
        <p14:creationId xmlns:p14="http://schemas.microsoft.com/office/powerpoint/2010/main" val="2638324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094B4A9-17D3-A64C-8CF3-A69AE2283798}" type="slidenum">
              <a:rPr kumimoji="1" lang="zh-CN" altLang="en-US" smtClean="0"/>
              <a:t>6</a:t>
            </a:fld>
            <a:endParaRPr kumimoji="1" lang="zh-CN" altLang="en-US"/>
          </a:p>
        </p:txBody>
      </p:sp>
    </p:spTree>
    <p:extLst>
      <p:ext uri="{BB962C8B-B14F-4D97-AF65-F5344CB8AC3E}">
        <p14:creationId xmlns:p14="http://schemas.microsoft.com/office/powerpoint/2010/main" val="1660270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094B4A9-17D3-A64C-8CF3-A69AE2283798}" type="slidenum">
              <a:rPr kumimoji="1" lang="zh-CN" altLang="en-US" smtClean="0"/>
              <a:t>7</a:t>
            </a:fld>
            <a:endParaRPr kumimoji="1" lang="zh-CN" altLang="en-US"/>
          </a:p>
        </p:txBody>
      </p:sp>
    </p:spTree>
    <p:extLst>
      <p:ext uri="{BB962C8B-B14F-4D97-AF65-F5344CB8AC3E}">
        <p14:creationId xmlns:p14="http://schemas.microsoft.com/office/powerpoint/2010/main" val="1239917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094B4A9-17D3-A64C-8CF3-A69AE2283798}" type="slidenum">
              <a:rPr kumimoji="1" lang="zh-CN" altLang="en-US" smtClean="0"/>
              <a:t>9</a:t>
            </a:fld>
            <a:endParaRPr kumimoji="1" lang="zh-CN" altLang="en-US"/>
          </a:p>
        </p:txBody>
      </p:sp>
    </p:spTree>
    <p:extLst>
      <p:ext uri="{BB962C8B-B14F-4D97-AF65-F5344CB8AC3E}">
        <p14:creationId xmlns:p14="http://schemas.microsoft.com/office/powerpoint/2010/main" val="1653673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094B4A9-17D3-A64C-8CF3-A69AE2283798}" type="slidenum">
              <a:rPr kumimoji="1" lang="zh-CN" altLang="en-US" smtClean="0"/>
              <a:t>10</a:t>
            </a:fld>
            <a:endParaRPr kumimoji="1" lang="zh-CN" altLang="en-US"/>
          </a:p>
        </p:txBody>
      </p:sp>
    </p:spTree>
    <p:extLst>
      <p:ext uri="{BB962C8B-B14F-4D97-AF65-F5344CB8AC3E}">
        <p14:creationId xmlns:p14="http://schemas.microsoft.com/office/powerpoint/2010/main" val="1299683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094B4A9-17D3-A64C-8CF3-A69AE2283798}" type="slidenum">
              <a:rPr kumimoji="1" lang="zh-CN" altLang="en-US" smtClean="0"/>
              <a:t>11</a:t>
            </a:fld>
            <a:endParaRPr kumimoji="1" lang="zh-CN" altLang="en-US"/>
          </a:p>
        </p:txBody>
      </p:sp>
    </p:spTree>
    <p:extLst>
      <p:ext uri="{BB962C8B-B14F-4D97-AF65-F5344CB8AC3E}">
        <p14:creationId xmlns:p14="http://schemas.microsoft.com/office/powerpoint/2010/main" val="1791715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094B4A9-17D3-A64C-8CF3-A69AE2283798}" type="slidenum">
              <a:rPr kumimoji="1" lang="zh-CN" altLang="en-US" smtClean="0"/>
              <a:t>12</a:t>
            </a:fld>
            <a:endParaRPr kumimoji="1" lang="zh-CN" altLang="en-US"/>
          </a:p>
        </p:txBody>
      </p:sp>
    </p:spTree>
    <p:extLst>
      <p:ext uri="{BB962C8B-B14F-4D97-AF65-F5344CB8AC3E}">
        <p14:creationId xmlns:p14="http://schemas.microsoft.com/office/powerpoint/2010/main" val="1365505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094B4A9-17D3-A64C-8CF3-A69AE2283798}" type="slidenum">
              <a:rPr kumimoji="1" lang="zh-CN" altLang="en-US" smtClean="0"/>
              <a:t>14</a:t>
            </a:fld>
            <a:endParaRPr kumimoji="1" lang="zh-CN" altLang="en-US"/>
          </a:p>
        </p:txBody>
      </p:sp>
    </p:spTree>
    <p:extLst>
      <p:ext uri="{BB962C8B-B14F-4D97-AF65-F5344CB8AC3E}">
        <p14:creationId xmlns:p14="http://schemas.microsoft.com/office/powerpoint/2010/main" val="1561241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EC384F-DFC9-E47B-6B94-C0CDEAFCCFE7}"/>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4B5572B4-DBC3-EAF2-A3D3-3B82E5EE4C13}"/>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0B666934-A6E8-F43E-0680-640492A64526}"/>
              </a:ext>
            </a:extLst>
          </p:cNvPr>
          <p:cNvSpPr>
            <a:spLocks noGrp="1"/>
          </p:cNvSpPr>
          <p:nvPr>
            <p:ph type="dt" sz="half" idx="10"/>
          </p:nvPr>
        </p:nvSpPr>
        <p:spPr/>
        <p:txBody>
          <a:bodyPr/>
          <a:lstStyle/>
          <a:p>
            <a:fld id="{ED6BA042-1883-FD44-A37D-CDADBC5DBF12}" type="datetimeFigureOut">
              <a:rPr kumimoji="1" lang="zh-CN" altLang="en-US" smtClean="0"/>
              <a:t>2024/10/25</a:t>
            </a:fld>
            <a:endParaRPr kumimoji="1" lang="zh-CN" altLang="en-US"/>
          </a:p>
        </p:txBody>
      </p:sp>
      <p:sp>
        <p:nvSpPr>
          <p:cNvPr id="5" name="页脚占位符 4">
            <a:extLst>
              <a:ext uri="{FF2B5EF4-FFF2-40B4-BE49-F238E27FC236}">
                <a16:creationId xmlns:a16="http://schemas.microsoft.com/office/drawing/2014/main" id="{466BA6A9-4158-CBFF-414E-A5BA0B470F2D}"/>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F8F6A44D-DCDB-89A4-1522-A1F25D1F4B8B}"/>
              </a:ext>
            </a:extLst>
          </p:cNvPr>
          <p:cNvSpPr>
            <a:spLocks noGrp="1"/>
          </p:cNvSpPr>
          <p:nvPr>
            <p:ph type="sldNum" sz="quarter" idx="12"/>
          </p:nvPr>
        </p:nvSpPr>
        <p:spPr/>
        <p:txBody>
          <a:bodyPr/>
          <a:lstStyle/>
          <a:p>
            <a:fld id="{EF132057-C09A-D748-B5D2-FC0F50E7F063}" type="slidenum">
              <a:rPr kumimoji="1" lang="zh-CN" altLang="en-US" smtClean="0"/>
              <a:t>‹#›</a:t>
            </a:fld>
            <a:endParaRPr kumimoji="1" lang="zh-CN" altLang="en-US"/>
          </a:p>
        </p:txBody>
      </p:sp>
    </p:spTree>
    <p:extLst>
      <p:ext uri="{BB962C8B-B14F-4D97-AF65-F5344CB8AC3E}">
        <p14:creationId xmlns:p14="http://schemas.microsoft.com/office/powerpoint/2010/main" val="17863517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DFE2DF1-C0EF-78CF-AC26-4DCC3A6B8877}"/>
              </a:ext>
            </a:extLst>
          </p:cNvPr>
          <p:cNvSpPr>
            <a:spLocks noGrp="1"/>
          </p:cNvSpPr>
          <p:nvPr>
            <p:ph type="title" orient="vert"/>
          </p:nvPr>
        </p:nvSpPr>
        <p:spPr>
          <a:xfrm>
            <a:off x="8724902"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CC402AB4-3CE7-F898-24AB-94ACD7CE4A0B}"/>
              </a:ext>
            </a:extLst>
          </p:cNvPr>
          <p:cNvSpPr>
            <a:spLocks noGrp="1"/>
          </p:cNvSpPr>
          <p:nvPr>
            <p:ph type="body" orient="vert" idx="1"/>
          </p:nvPr>
        </p:nvSpPr>
        <p:spPr>
          <a:xfrm>
            <a:off x="838202"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30D0E4A9-934B-83C1-625F-375637A858FA}"/>
              </a:ext>
            </a:extLst>
          </p:cNvPr>
          <p:cNvSpPr>
            <a:spLocks noGrp="1"/>
          </p:cNvSpPr>
          <p:nvPr>
            <p:ph type="dt" sz="half" idx="10"/>
          </p:nvPr>
        </p:nvSpPr>
        <p:spPr/>
        <p:txBody>
          <a:bodyPr/>
          <a:lstStyle/>
          <a:p>
            <a:fld id="{ED6BA042-1883-FD44-A37D-CDADBC5DBF12}" type="datetimeFigureOut">
              <a:rPr kumimoji="1" lang="zh-CN" altLang="en-US" smtClean="0"/>
              <a:t>2024/10/25</a:t>
            </a:fld>
            <a:endParaRPr kumimoji="1" lang="zh-CN" altLang="en-US"/>
          </a:p>
        </p:txBody>
      </p:sp>
      <p:sp>
        <p:nvSpPr>
          <p:cNvPr id="5" name="页脚占位符 4">
            <a:extLst>
              <a:ext uri="{FF2B5EF4-FFF2-40B4-BE49-F238E27FC236}">
                <a16:creationId xmlns:a16="http://schemas.microsoft.com/office/drawing/2014/main" id="{C0817944-E96B-4A25-EEAC-07F1D2A9D1E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2AF94AF-2513-51A0-9914-6DAC89A3A9F3}"/>
              </a:ext>
            </a:extLst>
          </p:cNvPr>
          <p:cNvSpPr>
            <a:spLocks noGrp="1"/>
          </p:cNvSpPr>
          <p:nvPr>
            <p:ph type="sldNum" sz="quarter" idx="12"/>
          </p:nvPr>
        </p:nvSpPr>
        <p:spPr/>
        <p:txBody>
          <a:bodyPr/>
          <a:lstStyle/>
          <a:p>
            <a:fld id="{EF132057-C09A-D748-B5D2-FC0F50E7F063}" type="slidenum">
              <a:rPr kumimoji="1" lang="zh-CN" altLang="en-US" smtClean="0"/>
              <a:t>‹#›</a:t>
            </a:fld>
            <a:endParaRPr kumimoji="1" lang="zh-CN" altLang="en-US"/>
          </a:p>
        </p:txBody>
      </p:sp>
    </p:spTree>
    <p:extLst>
      <p:ext uri="{BB962C8B-B14F-4D97-AF65-F5344CB8AC3E}">
        <p14:creationId xmlns:p14="http://schemas.microsoft.com/office/powerpoint/2010/main" val="3736477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7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6816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C0ADEA-F609-18A2-B9CC-9A86CAE1E811}"/>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113DD6A3-1D6B-7983-0245-B8D5DB3D40C0}"/>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2AFA409-9615-C70C-16DF-DBA76625F45B}"/>
              </a:ext>
            </a:extLst>
          </p:cNvPr>
          <p:cNvSpPr>
            <a:spLocks noGrp="1"/>
          </p:cNvSpPr>
          <p:nvPr>
            <p:ph type="dt" sz="half" idx="10"/>
          </p:nvPr>
        </p:nvSpPr>
        <p:spPr/>
        <p:txBody>
          <a:bodyPr/>
          <a:lstStyle/>
          <a:p>
            <a:fld id="{ED6BA042-1883-FD44-A37D-CDADBC5DBF12}" type="datetimeFigureOut">
              <a:rPr kumimoji="1" lang="zh-CN" altLang="en-US" smtClean="0"/>
              <a:t>2024/10/25</a:t>
            </a:fld>
            <a:endParaRPr kumimoji="1" lang="zh-CN" altLang="en-US"/>
          </a:p>
        </p:txBody>
      </p:sp>
      <p:sp>
        <p:nvSpPr>
          <p:cNvPr id="5" name="页脚占位符 4">
            <a:extLst>
              <a:ext uri="{FF2B5EF4-FFF2-40B4-BE49-F238E27FC236}">
                <a16:creationId xmlns:a16="http://schemas.microsoft.com/office/drawing/2014/main" id="{D2349B01-EDC9-0728-6F21-45E17487E52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395CE0E-2505-224E-61CA-B2DD22D95528}"/>
              </a:ext>
            </a:extLst>
          </p:cNvPr>
          <p:cNvSpPr>
            <a:spLocks noGrp="1"/>
          </p:cNvSpPr>
          <p:nvPr>
            <p:ph type="sldNum" sz="quarter" idx="12"/>
          </p:nvPr>
        </p:nvSpPr>
        <p:spPr/>
        <p:txBody>
          <a:bodyPr/>
          <a:lstStyle/>
          <a:p>
            <a:fld id="{EF132057-C09A-D748-B5D2-FC0F50E7F063}" type="slidenum">
              <a:rPr kumimoji="1" lang="zh-CN" altLang="en-US" smtClean="0"/>
              <a:t>‹#›</a:t>
            </a:fld>
            <a:endParaRPr kumimoji="1" lang="zh-CN" altLang="en-US"/>
          </a:p>
        </p:txBody>
      </p:sp>
      <p:sp>
        <p:nvSpPr>
          <p:cNvPr id="7" name="矩形 6">
            <a:extLst>
              <a:ext uri="{FF2B5EF4-FFF2-40B4-BE49-F238E27FC236}">
                <a16:creationId xmlns:a16="http://schemas.microsoft.com/office/drawing/2014/main" id="{0B7DF4AE-8B40-F931-E873-9374A39D0A53}"/>
              </a:ext>
            </a:extLst>
          </p:cNvPr>
          <p:cNvSpPr/>
          <p:nvPr userDrawn="1"/>
        </p:nvSpPr>
        <p:spPr>
          <a:xfrm>
            <a:off x="0" y="6513522"/>
            <a:ext cx="12192000" cy="344478"/>
          </a:xfrm>
          <a:prstGeom prst="rect">
            <a:avLst/>
          </a:prstGeom>
          <a:solidFill>
            <a:srgbClr val="004387"/>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sp>
        <p:nvSpPr>
          <p:cNvPr id="8" name="文本框 7">
            <a:extLst>
              <a:ext uri="{FF2B5EF4-FFF2-40B4-BE49-F238E27FC236}">
                <a16:creationId xmlns:a16="http://schemas.microsoft.com/office/drawing/2014/main" id="{EE434043-19EC-2432-B585-1DB80FD17A4F}"/>
              </a:ext>
            </a:extLst>
          </p:cNvPr>
          <p:cNvSpPr txBox="1"/>
          <p:nvPr userDrawn="1"/>
        </p:nvSpPr>
        <p:spPr>
          <a:xfrm>
            <a:off x="11353802" y="6532371"/>
            <a:ext cx="589839" cy="276999"/>
          </a:xfrm>
          <a:prstGeom prst="rect">
            <a:avLst/>
          </a:prstGeom>
          <a:noFill/>
        </p:spPr>
        <p:txBody>
          <a:bodyPr wrap="square" lIns="0" tIns="0" rIns="0" bIns="0" rtlCol="0">
            <a:spAutoFit/>
          </a:bodyPr>
          <a:lstStyle/>
          <a:p>
            <a:pPr algn="dist"/>
            <a:fld id="{7CE7C07B-3DF2-3B4D-82EC-F14744C89F6F}" type="slidenum">
              <a:rPr lang="en" altLang="zh-CN" sz="1800" b="0" i="0" smtClean="0">
                <a:solidFill>
                  <a:schemeClr val="bg1"/>
                </a:solidFill>
                <a:effectLst/>
                <a:latin typeface="Arial" panose="020B0604020202020204" pitchFamily="34" charset="0"/>
              </a:rPr>
              <a:t>‹#›</a:t>
            </a:fld>
            <a:endParaRPr lang="en-US" altLang="zh-CN" sz="1800" dirty="0">
              <a:solidFill>
                <a:schemeClr val="bg1"/>
              </a:solidFill>
              <a:latin typeface="Arial"/>
              <a:cs typeface="+mn-ea"/>
              <a:sym typeface="+mn-lt"/>
            </a:endParaRPr>
          </a:p>
        </p:txBody>
      </p:sp>
      <p:pic>
        <p:nvPicPr>
          <p:cNvPr id="9" name="图片 8">
            <a:extLst>
              <a:ext uri="{FF2B5EF4-FFF2-40B4-BE49-F238E27FC236}">
                <a16:creationId xmlns:a16="http://schemas.microsoft.com/office/drawing/2014/main" id="{2AD83063-2755-0EA2-4A9B-C6FC675A8E83}"/>
              </a:ext>
            </a:extLst>
          </p:cNvPr>
          <p:cNvPicPr>
            <a:picLocks noChangeAspect="1"/>
          </p:cNvPicPr>
          <p:nvPr userDrawn="1"/>
        </p:nvPicPr>
        <p:blipFill>
          <a:blip r:embed="rId2">
            <a:alphaModFix amt="50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527051" y="6577694"/>
            <a:ext cx="4638508" cy="214085"/>
          </a:xfrm>
          <a:prstGeom prst="rect">
            <a:avLst/>
          </a:prstGeom>
        </p:spPr>
      </p:pic>
      <p:sp>
        <p:nvSpPr>
          <p:cNvPr id="12" name="平行四边形 11">
            <a:extLst>
              <a:ext uri="{FF2B5EF4-FFF2-40B4-BE49-F238E27FC236}">
                <a16:creationId xmlns:a16="http://schemas.microsoft.com/office/drawing/2014/main" id="{830C204C-D358-57FA-B17B-C2AA7C9E3AAC}"/>
              </a:ext>
            </a:extLst>
          </p:cNvPr>
          <p:cNvSpPr/>
          <p:nvPr userDrawn="1"/>
        </p:nvSpPr>
        <p:spPr>
          <a:xfrm>
            <a:off x="375899" y="389142"/>
            <a:ext cx="330200" cy="342900"/>
          </a:xfrm>
          <a:prstGeom prst="parallelogram">
            <a:avLst/>
          </a:prstGeom>
          <a:gradFill>
            <a:gsLst>
              <a:gs pos="0">
                <a:srgbClr val="147DF3">
                  <a:lumMod val="60000"/>
                  <a:lumOff val="40000"/>
                </a:srgbClr>
              </a:gs>
              <a:gs pos="68000">
                <a:srgbClr val="147DF3">
                  <a:lumMod val="60000"/>
                  <a:lumOff val="40000"/>
                </a:srgbClr>
              </a:gs>
            </a:gsLst>
            <a:lin ang="2700000" scaled="0"/>
          </a:gra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a:ea typeface="微软雅黑"/>
              <a:cs typeface="+mn-ea"/>
              <a:sym typeface="+mn-lt"/>
            </a:endParaRPr>
          </a:p>
        </p:txBody>
      </p:sp>
      <p:sp>
        <p:nvSpPr>
          <p:cNvPr id="13" name="平行四边形 12">
            <a:extLst>
              <a:ext uri="{FF2B5EF4-FFF2-40B4-BE49-F238E27FC236}">
                <a16:creationId xmlns:a16="http://schemas.microsoft.com/office/drawing/2014/main" id="{16F6BBD2-90D8-9F3B-13E7-0902FDB7DE7E}"/>
              </a:ext>
            </a:extLst>
          </p:cNvPr>
          <p:cNvSpPr/>
          <p:nvPr userDrawn="1"/>
        </p:nvSpPr>
        <p:spPr>
          <a:xfrm>
            <a:off x="521948" y="319292"/>
            <a:ext cx="330200" cy="342900"/>
          </a:xfrm>
          <a:prstGeom prst="parallelogram">
            <a:avLst/>
          </a:prstGeom>
          <a:gradFill>
            <a:gsLst>
              <a:gs pos="0">
                <a:srgbClr val="147DF3"/>
              </a:gs>
              <a:gs pos="66000">
                <a:srgbClr val="2442C6"/>
              </a:gs>
            </a:gsLst>
            <a:lin ang="2700000" scaled="0"/>
          </a:gra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a:ea typeface="微软雅黑"/>
              <a:cs typeface="+mn-ea"/>
              <a:sym typeface="+mn-lt"/>
            </a:endParaRPr>
          </a:p>
        </p:txBody>
      </p:sp>
      <p:pic>
        <p:nvPicPr>
          <p:cNvPr id="14" name="图片 13">
            <a:extLst>
              <a:ext uri="{FF2B5EF4-FFF2-40B4-BE49-F238E27FC236}">
                <a16:creationId xmlns:a16="http://schemas.microsoft.com/office/drawing/2014/main" id="{CBF6EB92-F7A5-93A1-89F7-27774FFFF4DC}"/>
              </a:ext>
            </a:extLst>
          </p:cNvPr>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1217963" y="265327"/>
            <a:ext cx="598141" cy="598141"/>
          </a:xfrm>
          <a:prstGeom prst="rect">
            <a:avLst/>
          </a:prstGeom>
        </p:spPr>
      </p:pic>
    </p:spTree>
    <p:extLst>
      <p:ext uri="{BB962C8B-B14F-4D97-AF65-F5344CB8AC3E}">
        <p14:creationId xmlns:p14="http://schemas.microsoft.com/office/powerpoint/2010/main" val="26726496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5E0C28-5B97-1D98-3FD1-E1430CFB789E}"/>
              </a:ext>
            </a:extLst>
          </p:cNvPr>
          <p:cNvSpPr>
            <a:spLocks noGrp="1"/>
          </p:cNvSpPr>
          <p:nvPr>
            <p:ph type="title"/>
          </p:nvPr>
        </p:nvSpPr>
        <p:spPr>
          <a:xfrm>
            <a:off x="831851" y="1709742"/>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37C385C3-58E7-C226-C624-C853A43AA4E6}"/>
              </a:ext>
            </a:extLst>
          </p:cNvPr>
          <p:cNvSpPr>
            <a:spLocks noGrp="1"/>
          </p:cNvSpPr>
          <p:nvPr>
            <p:ph type="body" idx="1"/>
          </p:nvPr>
        </p:nvSpPr>
        <p:spPr>
          <a:xfrm>
            <a:off x="831851" y="4589467"/>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8D780026-40F5-4090-C9FE-B7F1FA7FC0D1}"/>
              </a:ext>
            </a:extLst>
          </p:cNvPr>
          <p:cNvSpPr>
            <a:spLocks noGrp="1"/>
          </p:cNvSpPr>
          <p:nvPr>
            <p:ph type="dt" sz="half" idx="10"/>
          </p:nvPr>
        </p:nvSpPr>
        <p:spPr/>
        <p:txBody>
          <a:bodyPr/>
          <a:lstStyle/>
          <a:p>
            <a:fld id="{ED6BA042-1883-FD44-A37D-CDADBC5DBF12}" type="datetimeFigureOut">
              <a:rPr kumimoji="1" lang="zh-CN" altLang="en-US" smtClean="0"/>
              <a:t>2024/10/25</a:t>
            </a:fld>
            <a:endParaRPr kumimoji="1" lang="zh-CN" altLang="en-US"/>
          </a:p>
        </p:txBody>
      </p:sp>
      <p:sp>
        <p:nvSpPr>
          <p:cNvPr id="5" name="页脚占位符 4">
            <a:extLst>
              <a:ext uri="{FF2B5EF4-FFF2-40B4-BE49-F238E27FC236}">
                <a16:creationId xmlns:a16="http://schemas.microsoft.com/office/drawing/2014/main" id="{BC30CE4E-73F0-077E-68C3-DBF8899A4FC6}"/>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F026FE8-C8E9-0A52-5FBF-FD26E4DD58CE}"/>
              </a:ext>
            </a:extLst>
          </p:cNvPr>
          <p:cNvSpPr>
            <a:spLocks noGrp="1"/>
          </p:cNvSpPr>
          <p:nvPr>
            <p:ph type="sldNum" sz="quarter" idx="12"/>
          </p:nvPr>
        </p:nvSpPr>
        <p:spPr/>
        <p:txBody>
          <a:bodyPr/>
          <a:lstStyle/>
          <a:p>
            <a:fld id="{EF132057-C09A-D748-B5D2-FC0F50E7F063}" type="slidenum">
              <a:rPr kumimoji="1" lang="zh-CN" altLang="en-US" smtClean="0"/>
              <a:t>‹#›</a:t>
            </a:fld>
            <a:endParaRPr kumimoji="1" lang="zh-CN" altLang="en-US"/>
          </a:p>
        </p:txBody>
      </p:sp>
    </p:spTree>
    <p:extLst>
      <p:ext uri="{BB962C8B-B14F-4D97-AF65-F5344CB8AC3E}">
        <p14:creationId xmlns:p14="http://schemas.microsoft.com/office/powerpoint/2010/main" val="2717189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1DBE97-A73F-BD81-0D33-9525B22A8D74}"/>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50ED7DB6-9509-D66C-1085-79DD90738BF0}"/>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7AE976DE-0CA4-B2DB-02B8-DE45ED250D41}"/>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68297921-4F67-CFE9-876E-21C3689BA2BD}"/>
              </a:ext>
            </a:extLst>
          </p:cNvPr>
          <p:cNvSpPr>
            <a:spLocks noGrp="1"/>
          </p:cNvSpPr>
          <p:nvPr>
            <p:ph type="dt" sz="half" idx="10"/>
          </p:nvPr>
        </p:nvSpPr>
        <p:spPr/>
        <p:txBody>
          <a:bodyPr/>
          <a:lstStyle/>
          <a:p>
            <a:fld id="{ED6BA042-1883-FD44-A37D-CDADBC5DBF12}" type="datetimeFigureOut">
              <a:rPr kumimoji="1" lang="zh-CN" altLang="en-US" smtClean="0"/>
              <a:t>2024/10/25</a:t>
            </a:fld>
            <a:endParaRPr kumimoji="1" lang="zh-CN" altLang="en-US"/>
          </a:p>
        </p:txBody>
      </p:sp>
      <p:sp>
        <p:nvSpPr>
          <p:cNvPr id="6" name="页脚占位符 5">
            <a:extLst>
              <a:ext uri="{FF2B5EF4-FFF2-40B4-BE49-F238E27FC236}">
                <a16:creationId xmlns:a16="http://schemas.microsoft.com/office/drawing/2014/main" id="{5FCA1BD3-7D70-23EE-84F3-3028412F5A56}"/>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F53F1452-F2E4-D8FE-5512-FBB4077F7DC2}"/>
              </a:ext>
            </a:extLst>
          </p:cNvPr>
          <p:cNvSpPr>
            <a:spLocks noGrp="1"/>
          </p:cNvSpPr>
          <p:nvPr>
            <p:ph type="sldNum" sz="quarter" idx="12"/>
          </p:nvPr>
        </p:nvSpPr>
        <p:spPr/>
        <p:txBody>
          <a:bodyPr/>
          <a:lstStyle/>
          <a:p>
            <a:fld id="{EF132057-C09A-D748-B5D2-FC0F50E7F063}" type="slidenum">
              <a:rPr kumimoji="1" lang="zh-CN" altLang="en-US" smtClean="0"/>
              <a:t>‹#›</a:t>
            </a:fld>
            <a:endParaRPr kumimoji="1" lang="zh-CN" altLang="en-US"/>
          </a:p>
        </p:txBody>
      </p:sp>
    </p:spTree>
    <p:extLst>
      <p:ext uri="{BB962C8B-B14F-4D97-AF65-F5344CB8AC3E}">
        <p14:creationId xmlns:p14="http://schemas.microsoft.com/office/powerpoint/2010/main" val="2630702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564C01-8B7F-FB67-A203-BD96231FC260}"/>
              </a:ext>
            </a:extLst>
          </p:cNvPr>
          <p:cNvSpPr>
            <a:spLocks noGrp="1"/>
          </p:cNvSpPr>
          <p:nvPr>
            <p:ph type="title"/>
          </p:nvPr>
        </p:nvSpPr>
        <p:spPr>
          <a:xfrm>
            <a:off x="839788" y="365129"/>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076A4CC5-DE13-5868-3972-A61FEA03756A}"/>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E2A98028-0B12-DBF4-0616-7D9FBC40BBD1}"/>
              </a:ext>
            </a:extLst>
          </p:cNvPr>
          <p:cNvSpPr>
            <a:spLocks noGrp="1"/>
          </p:cNvSpPr>
          <p:nvPr>
            <p:ph sz="half" idx="2"/>
          </p:nvPr>
        </p:nvSpPr>
        <p:spPr>
          <a:xfrm>
            <a:off x="839789"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92FA646C-0D84-50A7-C093-8AB2005560EB}"/>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34EC2942-8DB7-0A4E-E608-0D5A62DA3301}"/>
              </a:ext>
            </a:extLst>
          </p:cNvPr>
          <p:cNvSpPr>
            <a:spLocks noGrp="1"/>
          </p:cNvSpPr>
          <p:nvPr>
            <p:ph sz="quarter" idx="4"/>
          </p:nvPr>
        </p:nvSpPr>
        <p:spPr>
          <a:xfrm>
            <a:off x="6172202"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96D0E556-C944-518B-CE5C-2E5A61496858}"/>
              </a:ext>
            </a:extLst>
          </p:cNvPr>
          <p:cNvSpPr>
            <a:spLocks noGrp="1"/>
          </p:cNvSpPr>
          <p:nvPr>
            <p:ph type="dt" sz="half" idx="10"/>
          </p:nvPr>
        </p:nvSpPr>
        <p:spPr/>
        <p:txBody>
          <a:bodyPr/>
          <a:lstStyle/>
          <a:p>
            <a:fld id="{ED6BA042-1883-FD44-A37D-CDADBC5DBF12}" type="datetimeFigureOut">
              <a:rPr kumimoji="1" lang="zh-CN" altLang="en-US" smtClean="0"/>
              <a:t>2024/10/25</a:t>
            </a:fld>
            <a:endParaRPr kumimoji="1" lang="zh-CN" altLang="en-US"/>
          </a:p>
        </p:txBody>
      </p:sp>
      <p:sp>
        <p:nvSpPr>
          <p:cNvPr id="8" name="页脚占位符 7">
            <a:extLst>
              <a:ext uri="{FF2B5EF4-FFF2-40B4-BE49-F238E27FC236}">
                <a16:creationId xmlns:a16="http://schemas.microsoft.com/office/drawing/2014/main" id="{2FBB89BF-5184-2121-EAA4-ADA8BA1B6DDA}"/>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5367952D-0CC1-4017-0BCA-578A2CC55074}"/>
              </a:ext>
            </a:extLst>
          </p:cNvPr>
          <p:cNvSpPr>
            <a:spLocks noGrp="1"/>
          </p:cNvSpPr>
          <p:nvPr>
            <p:ph type="sldNum" sz="quarter" idx="12"/>
          </p:nvPr>
        </p:nvSpPr>
        <p:spPr/>
        <p:txBody>
          <a:bodyPr/>
          <a:lstStyle/>
          <a:p>
            <a:fld id="{EF132057-C09A-D748-B5D2-FC0F50E7F063}" type="slidenum">
              <a:rPr kumimoji="1" lang="zh-CN" altLang="en-US" smtClean="0"/>
              <a:t>‹#›</a:t>
            </a:fld>
            <a:endParaRPr kumimoji="1" lang="zh-CN" altLang="en-US"/>
          </a:p>
        </p:txBody>
      </p:sp>
    </p:spTree>
    <p:extLst>
      <p:ext uri="{BB962C8B-B14F-4D97-AF65-F5344CB8AC3E}">
        <p14:creationId xmlns:p14="http://schemas.microsoft.com/office/powerpoint/2010/main" val="1914532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8A9BD9-D2E6-89FC-3074-2B9DD45E8D7F}"/>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033C5788-E2E4-6158-9CE2-1954FF37BDA4}"/>
              </a:ext>
            </a:extLst>
          </p:cNvPr>
          <p:cNvSpPr>
            <a:spLocks noGrp="1"/>
          </p:cNvSpPr>
          <p:nvPr>
            <p:ph type="dt" sz="half" idx="10"/>
          </p:nvPr>
        </p:nvSpPr>
        <p:spPr/>
        <p:txBody>
          <a:bodyPr/>
          <a:lstStyle/>
          <a:p>
            <a:fld id="{ED6BA042-1883-FD44-A37D-CDADBC5DBF12}" type="datetimeFigureOut">
              <a:rPr kumimoji="1" lang="zh-CN" altLang="en-US" smtClean="0"/>
              <a:t>2024/10/25</a:t>
            </a:fld>
            <a:endParaRPr kumimoji="1" lang="zh-CN" altLang="en-US"/>
          </a:p>
        </p:txBody>
      </p:sp>
      <p:sp>
        <p:nvSpPr>
          <p:cNvPr id="4" name="页脚占位符 3">
            <a:extLst>
              <a:ext uri="{FF2B5EF4-FFF2-40B4-BE49-F238E27FC236}">
                <a16:creationId xmlns:a16="http://schemas.microsoft.com/office/drawing/2014/main" id="{B243418E-C08E-6A56-A5D7-C85C49E4B9BC}"/>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186AFC32-ED9C-81F9-91B2-6FB2026E201C}"/>
              </a:ext>
            </a:extLst>
          </p:cNvPr>
          <p:cNvSpPr>
            <a:spLocks noGrp="1"/>
          </p:cNvSpPr>
          <p:nvPr>
            <p:ph type="sldNum" sz="quarter" idx="12"/>
          </p:nvPr>
        </p:nvSpPr>
        <p:spPr/>
        <p:txBody>
          <a:bodyPr/>
          <a:lstStyle/>
          <a:p>
            <a:fld id="{EF132057-C09A-D748-B5D2-FC0F50E7F063}" type="slidenum">
              <a:rPr kumimoji="1" lang="zh-CN" altLang="en-US" smtClean="0"/>
              <a:t>‹#›</a:t>
            </a:fld>
            <a:endParaRPr kumimoji="1" lang="zh-CN" altLang="en-US"/>
          </a:p>
        </p:txBody>
      </p:sp>
    </p:spTree>
    <p:extLst>
      <p:ext uri="{BB962C8B-B14F-4D97-AF65-F5344CB8AC3E}">
        <p14:creationId xmlns:p14="http://schemas.microsoft.com/office/powerpoint/2010/main" val="2083863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960A40-1165-79D3-EC9B-E7BC2F6FBBBC}"/>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4697F345-62DA-BB24-BB88-8B13DA650F76}"/>
              </a:ext>
            </a:extLst>
          </p:cNvPr>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1B477181-6D7F-35F3-262A-23B590BFE66E}"/>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8D37065B-1635-A3A6-833F-B2786EE976E1}"/>
              </a:ext>
            </a:extLst>
          </p:cNvPr>
          <p:cNvSpPr>
            <a:spLocks noGrp="1"/>
          </p:cNvSpPr>
          <p:nvPr>
            <p:ph type="dt" sz="half" idx="10"/>
          </p:nvPr>
        </p:nvSpPr>
        <p:spPr/>
        <p:txBody>
          <a:bodyPr/>
          <a:lstStyle/>
          <a:p>
            <a:fld id="{ED6BA042-1883-FD44-A37D-CDADBC5DBF12}" type="datetimeFigureOut">
              <a:rPr kumimoji="1" lang="zh-CN" altLang="en-US" smtClean="0"/>
              <a:t>2024/10/25</a:t>
            </a:fld>
            <a:endParaRPr kumimoji="1" lang="zh-CN" altLang="en-US"/>
          </a:p>
        </p:txBody>
      </p:sp>
      <p:sp>
        <p:nvSpPr>
          <p:cNvPr id="6" name="页脚占位符 5">
            <a:extLst>
              <a:ext uri="{FF2B5EF4-FFF2-40B4-BE49-F238E27FC236}">
                <a16:creationId xmlns:a16="http://schemas.microsoft.com/office/drawing/2014/main" id="{15E8D058-A2E6-ECAE-C951-3F435CD698D6}"/>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D3E22678-374F-5023-606B-55C1103A90FD}"/>
              </a:ext>
            </a:extLst>
          </p:cNvPr>
          <p:cNvSpPr>
            <a:spLocks noGrp="1"/>
          </p:cNvSpPr>
          <p:nvPr>
            <p:ph type="sldNum" sz="quarter" idx="12"/>
          </p:nvPr>
        </p:nvSpPr>
        <p:spPr/>
        <p:txBody>
          <a:bodyPr/>
          <a:lstStyle/>
          <a:p>
            <a:fld id="{EF132057-C09A-D748-B5D2-FC0F50E7F063}" type="slidenum">
              <a:rPr kumimoji="1" lang="zh-CN" altLang="en-US" smtClean="0"/>
              <a:t>‹#›</a:t>
            </a:fld>
            <a:endParaRPr kumimoji="1" lang="zh-CN" altLang="en-US"/>
          </a:p>
        </p:txBody>
      </p:sp>
    </p:spTree>
    <p:extLst>
      <p:ext uri="{BB962C8B-B14F-4D97-AF65-F5344CB8AC3E}">
        <p14:creationId xmlns:p14="http://schemas.microsoft.com/office/powerpoint/2010/main" val="472408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A948F3-5640-9D44-AAF1-95B3363558E2}"/>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54233D61-6350-4458-61C2-1D7CD92FDB42}"/>
              </a:ext>
            </a:extLst>
          </p:cNvPr>
          <p:cNvSpPr>
            <a:spLocks noGrp="1"/>
          </p:cNvSpPr>
          <p:nvPr>
            <p:ph type="pic" idx="1"/>
          </p:nvPr>
        </p:nvSpPr>
        <p:spPr>
          <a:xfrm>
            <a:off x="5183188" y="987429"/>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kumimoji="1" lang="zh-CN" altLang="en-US"/>
          </a:p>
        </p:txBody>
      </p:sp>
      <p:sp>
        <p:nvSpPr>
          <p:cNvPr id="4" name="文本占位符 3">
            <a:extLst>
              <a:ext uri="{FF2B5EF4-FFF2-40B4-BE49-F238E27FC236}">
                <a16:creationId xmlns:a16="http://schemas.microsoft.com/office/drawing/2014/main" id="{B548669F-8AB1-CDC1-A729-A7EF6577CE51}"/>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87A444DD-1267-B31B-F6EE-52618515CDE0}"/>
              </a:ext>
            </a:extLst>
          </p:cNvPr>
          <p:cNvSpPr>
            <a:spLocks noGrp="1"/>
          </p:cNvSpPr>
          <p:nvPr>
            <p:ph type="dt" sz="half" idx="10"/>
          </p:nvPr>
        </p:nvSpPr>
        <p:spPr/>
        <p:txBody>
          <a:bodyPr/>
          <a:lstStyle/>
          <a:p>
            <a:fld id="{ED6BA042-1883-FD44-A37D-CDADBC5DBF12}" type="datetimeFigureOut">
              <a:rPr kumimoji="1" lang="zh-CN" altLang="en-US" smtClean="0"/>
              <a:t>2024/10/25</a:t>
            </a:fld>
            <a:endParaRPr kumimoji="1" lang="zh-CN" altLang="en-US"/>
          </a:p>
        </p:txBody>
      </p:sp>
      <p:sp>
        <p:nvSpPr>
          <p:cNvPr id="6" name="页脚占位符 5">
            <a:extLst>
              <a:ext uri="{FF2B5EF4-FFF2-40B4-BE49-F238E27FC236}">
                <a16:creationId xmlns:a16="http://schemas.microsoft.com/office/drawing/2014/main" id="{F8484148-A124-1AFB-198F-B00BB349EF28}"/>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27B29F0E-E622-D203-BA02-65CF0808BCB5}"/>
              </a:ext>
            </a:extLst>
          </p:cNvPr>
          <p:cNvSpPr>
            <a:spLocks noGrp="1"/>
          </p:cNvSpPr>
          <p:nvPr>
            <p:ph type="sldNum" sz="quarter" idx="12"/>
          </p:nvPr>
        </p:nvSpPr>
        <p:spPr/>
        <p:txBody>
          <a:bodyPr/>
          <a:lstStyle/>
          <a:p>
            <a:fld id="{EF132057-C09A-D748-B5D2-FC0F50E7F063}" type="slidenum">
              <a:rPr kumimoji="1" lang="zh-CN" altLang="en-US" smtClean="0"/>
              <a:t>‹#›</a:t>
            </a:fld>
            <a:endParaRPr kumimoji="1" lang="zh-CN" altLang="en-US"/>
          </a:p>
        </p:txBody>
      </p:sp>
    </p:spTree>
    <p:extLst>
      <p:ext uri="{BB962C8B-B14F-4D97-AF65-F5344CB8AC3E}">
        <p14:creationId xmlns:p14="http://schemas.microsoft.com/office/powerpoint/2010/main" val="421416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4B227-4780-75D9-9ECE-73CFD5F33D8D}"/>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8BF5F02D-C042-C39B-C1D1-BA28955D05FB}"/>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5641DBE3-D87D-B534-4883-4BB1F9DFA5EE}"/>
              </a:ext>
            </a:extLst>
          </p:cNvPr>
          <p:cNvSpPr>
            <a:spLocks noGrp="1"/>
          </p:cNvSpPr>
          <p:nvPr>
            <p:ph type="dt" sz="half" idx="10"/>
          </p:nvPr>
        </p:nvSpPr>
        <p:spPr/>
        <p:txBody>
          <a:bodyPr/>
          <a:lstStyle/>
          <a:p>
            <a:fld id="{ED6BA042-1883-FD44-A37D-CDADBC5DBF12}" type="datetimeFigureOut">
              <a:rPr kumimoji="1" lang="zh-CN" altLang="en-US" smtClean="0"/>
              <a:t>2024/10/25</a:t>
            </a:fld>
            <a:endParaRPr kumimoji="1" lang="zh-CN" altLang="en-US"/>
          </a:p>
        </p:txBody>
      </p:sp>
      <p:sp>
        <p:nvSpPr>
          <p:cNvPr id="5" name="页脚占位符 4">
            <a:extLst>
              <a:ext uri="{FF2B5EF4-FFF2-40B4-BE49-F238E27FC236}">
                <a16:creationId xmlns:a16="http://schemas.microsoft.com/office/drawing/2014/main" id="{709A2B40-F01E-16E6-3333-78D90F12A8D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4273BEA-1466-E37E-FFC3-C9AF50E5EDEE}"/>
              </a:ext>
            </a:extLst>
          </p:cNvPr>
          <p:cNvSpPr>
            <a:spLocks noGrp="1"/>
          </p:cNvSpPr>
          <p:nvPr>
            <p:ph type="sldNum" sz="quarter" idx="12"/>
          </p:nvPr>
        </p:nvSpPr>
        <p:spPr/>
        <p:txBody>
          <a:bodyPr/>
          <a:lstStyle/>
          <a:p>
            <a:fld id="{EF132057-C09A-D748-B5D2-FC0F50E7F063}" type="slidenum">
              <a:rPr kumimoji="1" lang="zh-CN" altLang="en-US" smtClean="0"/>
              <a:t>‹#›</a:t>
            </a:fld>
            <a:endParaRPr kumimoji="1" lang="zh-CN" altLang="en-US"/>
          </a:p>
        </p:txBody>
      </p:sp>
    </p:spTree>
    <p:extLst>
      <p:ext uri="{BB962C8B-B14F-4D97-AF65-F5344CB8AC3E}">
        <p14:creationId xmlns:p14="http://schemas.microsoft.com/office/powerpoint/2010/main" val="2239283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AA27ABF-51F5-6CE7-2644-1E4CEC877E32}"/>
              </a:ext>
            </a:extLst>
          </p:cNvPr>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24F736A6-06FC-5E8B-5999-2265F0B108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38F0EC22-0C68-91EC-5EE7-D8C2758D557D}"/>
              </a:ext>
            </a:extLst>
          </p:cNvPr>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6BA042-1883-FD44-A37D-CDADBC5DBF12}" type="datetimeFigureOut">
              <a:rPr kumimoji="1" lang="zh-CN" altLang="en-US" smtClean="0"/>
              <a:t>2024/10/25</a:t>
            </a:fld>
            <a:endParaRPr kumimoji="1" lang="zh-CN" altLang="en-US"/>
          </a:p>
        </p:txBody>
      </p:sp>
      <p:sp>
        <p:nvSpPr>
          <p:cNvPr id="5" name="页脚占位符 4">
            <a:extLst>
              <a:ext uri="{FF2B5EF4-FFF2-40B4-BE49-F238E27FC236}">
                <a16:creationId xmlns:a16="http://schemas.microsoft.com/office/drawing/2014/main" id="{146A3B1D-843F-D52C-EF30-9EF07BEB4F64}"/>
              </a:ext>
            </a:extLst>
          </p:cNvPr>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55760B7A-CE48-AFB2-7C72-834C04C6373B}"/>
              </a:ext>
            </a:extLst>
          </p:cNvPr>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132057-C09A-D748-B5D2-FC0F50E7F063}" type="slidenum">
              <a:rPr kumimoji="1" lang="zh-CN" altLang="en-US" smtClean="0"/>
              <a:t>‹#›</a:t>
            </a:fld>
            <a:endParaRPr kumimoji="1" lang="zh-CN" altLang="en-US"/>
          </a:p>
        </p:txBody>
      </p:sp>
    </p:spTree>
    <p:extLst>
      <p:ext uri="{BB962C8B-B14F-4D97-AF65-F5344CB8AC3E}">
        <p14:creationId xmlns:p14="http://schemas.microsoft.com/office/powerpoint/2010/main" val="1869495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 id="2147483660"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7E760AC5-5FB8-3F38-C880-C2C975782A7A}"/>
              </a:ext>
            </a:extLst>
          </p:cNvPr>
          <p:cNvPicPr>
            <a:picLocks noChangeAspect="1"/>
          </p:cNvPicPr>
          <p:nvPr/>
        </p:nvPicPr>
        <p:blipFill rotWithShape="1">
          <a:blip r:embed="rId2"/>
          <a:srcRect l="5621" r="6606" b="4443"/>
          <a:stretch/>
        </p:blipFill>
        <p:spPr>
          <a:xfrm>
            <a:off x="0" y="1853819"/>
            <a:ext cx="12221435" cy="5004180"/>
          </a:xfrm>
          <a:prstGeom prst="rect">
            <a:avLst/>
          </a:prstGeom>
        </p:spPr>
      </p:pic>
      <p:grpSp>
        <p:nvGrpSpPr>
          <p:cNvPr id="13" name="组合 12">
            <a:extLst>
              <a:ext uri="{FF2B5EF4-FFF2-40B4-BE49-F238E27FC236}">
                <a16:creationId xmlns:a16="http://schemas.microsoft.com/office/drawing/2014/main" id="{DAC829BA-12B2-5222-024A-2EEB6A06BC32}"/>
              </a:ext>
            </a:extLst>
          </p:cNvPr>
          <p:cNvGrpSpPr/>
          <p:nvPr/>
        </p:nvGrpSpPr>
        <p:grpSpPr>
          <a:xfrm>
            <a:off x="-1" y="4084125"/>
            <a:ext cx="12221437" cy="2620044"/>
            <a:chOff x="0" y="4470401"/>
            <a:chExt cx="12192000" cy="2387599"/>
          </a:xfrm>
        </p:grpSpPr>
        <p:pic>
          <p:nvPicPr>
            <p:cNvPr id="6" name="图片 5" descr="在黑暗中&#10;&#10;低可信度描述已自动生成">
              <a:extLst>
                <a:ext uri="{FF2B5EF4-FFF2-40B4-BE49-F238E27FC236}">
                  <a16:creationId xmlns:a16="http://schemas.microsoft.com/office/drawing/2014/main" id="{23CDC078-9698-7348-5358-AD0F312373CE}"/>
                </a:ext>
              </a:extLst>
            </p:cNvPr>
            <p:cNvPicPr>
              <a:picLocks noChangeAspect="1"/>
            </p:cNvPicPr>
            <p:nvPr/>
          </p:nvPicPr>
          <p:blipFill rotWithShape="1">
            <a:blip r:embed="rId3" cstate="screen">
              <a:alphaModFix amt="85000"/>
              <a:extLst>
                <a:ext uri="{28A0092B-C50C-407E-A947-70E740481C1C}">
                  <a14:useLocalDpi xmlns:a14="http://schemas.microsoft.com/office/drawing/2010/main"/>
                </a:ext>
              </a:extLst>
            </a:blip>
            <a:srcRect t="61258"/>
            <a:stretch/>
          </p:blipFill>
          <p:spPr>
            <a:xfrm>
              <a:off x="0" y="4470401"/>
              <a:ext cx="12192000" cy="2387599"/>
            </a:xfrm>
            <a:prstGeom prst="rect">
              <a:avLst/>
            </a:prstGeom>
          </p:spPr>
        </p:pic>
        <p:pic>
          <p:nvPicPr>
            <p:cNvPr id="11" name="图片 10">
              <a:extLst>
                <a:ext uri="{FF2B5EF4-FFF2-40B4-BE49-F238E27FC236}">
                  <a16:creationId xmlns:a16="http://schemas.microsoft.com/office/drawing/2014/main" id="{62E2323C-EEBD-B0F4-B5F7-31652E6F3CC9}"/>
                </a:ext>
              </a:extLst>
            </p:cNvPr>
            <p:cNvPicPr>
              <a:picLocks noChangeAspect="1"/>
            </p:cNvPicPr>
            <p:nvPr/>
          </p:nvPicPr>
          <p:blipFill>
            <a:blip r:embed="rId4"/>
            <a:srcRect l="33249" b="66817"/>
            <a:stretch>
              <a:fillRect/>
            </a:stretch>
          </p:blipFill>
          <p:spPr>
            <a:xfrm>
              <a:off x="0" y="5920882"/>
              <a:ext cx="6191387" cy="937118"/>
            </a:xfrm>
            <a:custGeom>
              <a:avLst/>
              <a:gdLst>
                <a:gd name="connsiteX0" fmla="*/ 0 w 6191387"/>
                <a:gd name="connsiteY0" fmla="*/ 0 h 1420353"/>
                <a:gd name="connsiteX1" fmla="*/ 6191387 w 6191387"/>
                <a:gd name="connsiteY1" fmla="*/ 0 h 1420353"/>
                <a:gd name="connsiteX2" fmla="*/ 6191387 w 6191387"/>
                <a:gd name="connsiteY2" fmla="*/ 1420353 h 1420353"/>
                <a:gd name="connsiteX3" fmla="*/ 0 w 6191387"/>
                <a:gd name="connsiteY3" fmla="*/ 1420353 h 1420353"/>
              </a:gdLst>
              <a:ahLst/>
              <a:cxnLst>
                <a:cxn ang="0">
                  <a:pos x="connsiteX0" y="connsiteY0"/>
                </a:cxn>
                <a:cxn ang="0">
                  <a:pos x="connsiteX1" y="connsiteY1"/>
                </a:cxn>
                <a:cxn ang="0">
                  <a:pos x="connsiteX2" y="connsiteY2"/>
                </a:cxn>
                <a:cxn ang="0">
                  <a:pos x="connsiteX3" y="connsiteY3"/>
                </a:cxn>
              </a:cxnLst>
              <a:rect l="l" t="t" r="r" b="b"/>
              <a:pathLst>
                <a:path w="6191387" h="1420353">
                  <a:moveTo>
                    <a:pt x="0" y="0"/>
                  </a:moveTo>
                  <a:lnTo>
                    <a:pt x="6191387" y="0"/>
                  </a:lnTo>
                  <a:lnTo>
                    <a:pt x="6191387" y="1420353"/>
                  </a:lnTo>
                  <a:lnTo>
                    <a:pt x="0" y="1420353"/>
                  </a:lnTo>
                  <a:close/>
                </a:path>
              </a:pathLst>
            </a:custGeom>
          </p:spPr>
        </p:pic>
        <p:pic>
          <p:nvPicPr>
            <p:cNvPr id="12" name="图片 11">
              <a:extLst>
                <a:ext uri="{FF2B5EF4-FFF2-40B4-BE49-F238E27FC236}">
                  <a16:creationId xmlns:a16="http://schemas.microsoft.com/office/drawing/2014/main" id="{8F1BB2F8-CFE1-1575-8360-DF27FF106FFB}"/>
                </a:ext>
              </a:extLst>
            </p:cNvPr>
            <p:cNvPicPr>
              <a:picLocks noChangeAspect="1"/>
            </p:cNvPicPr>
            <p:nvPr/>
          </p:nvPicPr>
          <p:blipFill>
            <a:blip r:embed="rId4"/>
            <a:srcRect r="33249" b="62146"/>
            <a:stretch>
              <a:fillRect/>
            </a:stretch>
          </p:blipFill>
          <p:spPr>
            <a:xfrm>
              <a:off x="6000614" y="5788972"/>
              <a:ext cx="6191386" cy="1069028"/>
            </a:xfrm>
            <a:custGeom>
              <a:avLst/>
              <a:gdLst>
                <a:gd name="connsiteX0" fmla="*/ 0 w 6191386"/>
                <a:gd name="connsiteY0" fmla="*/ 0 h 1620284"/>
                <a:gd name="connsiteX1" fmla="*/ 6191386 w 6191386"/>
                <a:gd name="connsiteY1" fmla="*/ 0 h 1620284"/>
                <a:gd name="connsiteX2" fmla="*/ 6191386 w 6191386"/>
                <a:gd name="connsiteY2" fmla="*/ 1620284 h 1620284"/>
                <a:gd name="connsiteX3" fmla="*/ 0 w 6191386"/>
                <a:gd name="connsiteY3" fmla="*/ 1620284 h 1620284"/>
              </a:gdLst>
              <a:ahLst/>
              <a:cxnLst>
                <a:cxn ang="0">
                  <a:pos x="connsiteX0" y="connsiteY0"/>
                </a:cxn>
                <a:cxn ang="0">
                  <a:pos x="connsiteX1" y="connsiteY1"/>
                </a:cxn>
                <a:cxn ang="0">
                  <a:pos x="connsiteX2" y="connsiteY2"/>
                </a:cxn>
                <a:cxn ang="0">
                  <a:pos x="connsiteX3" y="connsiteY3"/>
                </a:cxn>
              </a:cxnLst>
              <a:rect l="l" t="t" r="r" b="b"/>
              <a:pathLst>
                <a:path w="6191386" h="1620284">
                  <a:moveTo>
                    <a:pt x="0" y="0"/>
                  </a:moveTo>
                  <a:lnTo>
                    <a:pt x="6191386" y="0"/>
                  </a:lnTo>
                  <a:lnTo>
                    <a:pt x="6191386" y="1620284"/>
                  </a:lnTo>
                  <a:lnTo>
                    <a:pt x="0" y="1620284"/>
                  </a:lnTo>
                  <a:close/>
                </a:path>
              </a:pathLst>
            </a:custGeom>
          </p:spPr>
        </p:pic>
      </p:grpSp>
      <p:sp>
        <p:nvSpPr>
          <p:cNvPr id="7" name="矩形 6">
            <a:extLst>
              <a:ext uri="{FF2B5EF4-FFF2-40B4-BE49-F238E27FC236}">
                <a16:creationId xmlns:a16="http://schemas.microsoft.com/office/drawing/2014/main" id="{A4725759-BDEC-07EB-7389-14CCD8463D6B}"/>
              </a:ext>
            </a:extLst>
          </p:cNvPr>
          <p:cNvSpPr/>
          <p:nvPr/>
        </p:nvSpPr>
        <p:spPr>
          <a:xfrm>
            <a:off x="-3" y="-338297"/>
            <a:ext cx="12221435" cy="5948316"/>
          </a:xfrm>
          <a:prstGeom prst="rect">
            <a:avLst/>
          </a:prstGeom>
          <a:gradFill>
            <a:gsLst>
              <a:gs pos="38000">
                <a:srgbClr val="BDEDFE"/>
              </a:gs>
              <a:gs pos="100000">
                <a:srgbClr val="BDEDFE">
                  <a:alpha val="0"/>
                </a:srgb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0" name="图片 9">
            <a:extLst>
              <a:ext uri="{FF2B5EF4-FFF2-40B4-BE49-F238E27FC236}">
                <a16:creationId xmlns:a16="http://schemas.microsoft.com/office/drawing/2014/main" id="{222D3E0B-ABC4-DD62-8F20-370B32E09D1A}"/>
              </a:ext>
            </a:extLst>
          </p:cNvPr>
          <p:cNvPicPr>
            <a:picLocks noChangeAspect="1"/>
          </p:cNvPicPr>
          <p:nvPr/>
        </p:nvPicPr>
        <p:blipFill>
          <a:blip r:embed="rId5">
            <a:alphaModFix amt="85000"/>
          </a:blip>
          <a:stretch>
            <a:fillRect/>
          </a:stretch>
        </p:blipFill>
        <p:spPr>
          <a:xfrm>
            <a:off x="1" y="-331958"/>
            <a:ext cx="12236153" cy="4787959"/>
          </a:xfrm>
          <a:prstGeom prst="rect">
            <a:avLst/>
          </a:prstGeom>
        </p:spPr>
      </p:pic>
      <p:sp>
        <p:nvSpPr>
          <p:cNvPr id="22" name="任意形状 21">
            <a:extLst>
              <a:ext uri="{FF2B5EF4-FFF2-40B4-BE49-F238E27FC236}">
                <a16:creationId xmlns:a16="http://schemas.microsoft.com/office/drawing/2014/main" id="{9C71A934-E615-9C6F-8229-98B1739C878F}"/>
              </a:ext>
            </a:extLst>
          </p:cNvPr>
          <p:cNvSpPr/>
          <p:nvPr/>
        </p:nvSpPr>
        <p:spPr>
          <a:xfrm>
            <a:off x="0" y="5745725"/>
            <a:ext cx="12221435" cy="1112279"/>
          </a:xfrm>
          <a:custGeom>
            <a:avLst/>
            <a:gdLst>
              <a:gd name="connsiteX0" fmla="*/ 12192001 w 12192001"/>
              <a:gd name="connsiteY0" fmla="*/ 0 h 1621054"/>
              <a:gd name="connsiteX1" fmla="*/ 12192001 w 12192001"/>
              <a:gd name="connsiteY1" fmla="*/ 1621054 h 1621054"/>
              <a:gd name="connsiteX2" fmla="*/ 0 w 12192001"/>
              <a:gd name="connsiteY2" fmla="*/ 1621054 h 1621054"/>
              <a:gd name="connsiteX3" fmla="*/ 0 w 12192001"/>
              <a:gd name="connsiteY3" fmla="*/ 1 h 1621054"/>
              <a:gd name="connsiteX4" fmla="*/ 108665 w 12192001"/>
              <a:gd name="connsiteY4" fmla="*/ 78318 h 1621054"/>
              <a:gd name="connsiteX5" fmla="*/ 6096000 w 12192001"/>
              <a:gd name="connsiteY5" fmla="*/ 1475145 h 1621054"/>
              <a:gd name="connsiteX6" fmla="*/ 12083335 w 12192001"/>
              <a:gd name="connsiteY6" fmla="*/ 78318 h 1621054"/>
              <a:gd name="connsiteX7" fmla="*/ 12192001 w 12192001"/>
              <a:gd name="connsiteY7" fmla="*/ 0 h 162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1" h="1621054">
                <a:moveTo>
                  <a:pt x="12192001" y="0"/>
                </a:moveTo>
                <a:lnTo>
                  <a:pt x="12192001" y="1621054"/>
                </a:lnTo>
                <a:lnTo>
                  <a:pt x="0" y="1621054"/>
                </a:lnTo>
                <a:lnTo>
                  <a:pt x="0" y="1"/>
                </a:lnTo>
                <a:lnTo>
                  <a:pt x="108665" y="78318"/>
                </a:lnTo>
                <a:cubicBezTo>
                  <a:pt x="1336530" y="915749"/>
                  <a:pt x="3558625" y="1475145"/>
                  <a:pt x="6096000" y="1475145"/>
                </a:cubicBezTo>
                <a:cubicBezTo>
                  <a:pt x="8633375" y="1475145"/>
                  <a:pt x="10855470" y="915749"/>
                  <a:pt x="12083335" y="78318"/>
                </a:cubicBezTo>
                <a:lnTo>
                  <a:pt x="12192001" y="0"/>
                </a:lnTo>
                <a:close/>
              </a:path>
            </a:pathLst>
          </a:custGeom>
          <a:solidFill>
            <a:srgbClr val="00438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pic>
        <p:nvPicPr>
          <p:cNvPr id="17" name="内容占位符 9">
            <a:extLst>
              <a:ext uri="{FF2B5EF4-FFF2-40B4-BE49-F238E27FC236}">
                <a16:creationId xmlns:a16="http://schemas.microsoft.com/office/drawing/2014/main" id="{20CB5845-4C36-4AA0-26BE-88AE395038CD}"/>
              </a:ext>
            </a:extLst>
          </p:cNvPr>
          <p:cNvPicPr>
            <a:picLocks noChangeAspect="1"/>
          </p:cNvPicPr>
          <p:nvPr/>
        </p:nvPicPr>
        <p:blipFill>
          <a:blip r:embed="rId6"/>
          <a:stretch>
            <a:fillRect/>
          </a:stretch>
        </p:blipFill>
        <p:spPr>
          <a:xfrm>
            <a:off x="4505397" y="-111179"/>
            <a:ext cx="3181209" cy="899203"/>
          </a:xfrm>
          <a:prstGeom prst="rect">
            <a:avLst/>
          </a:prstGeom>
        </p:spPr>
      </p:pic>
      <p:sp>
        <p:nvSpPr>
          <p:cNvPr id="31" name="文本占位符 3">
            <a:extLst>
              <a:ext uri="{FF2B5EF4-FFF2-40B4-BE49-F238E27FC236}">
                <a16:creationId xmlns:a16="http://schemas.microsoft.com/office/drawing/2014/main" id="{F2074809-C083-4BDD-3E9A-8F0259C26759}"/>
              </a:ext>
            </a:extLst>
          </p:cNvPr>
          <p:cNvSpPr txBox="1">
            <a:spLocks/>
          </p:cNvSpPr>
          <p:nvPr/>
        </p:nvSpPr>
        <p:spPr>
          <a:xfrm>
            <a:off x="1706879" y="2871525"/>
            <a:ext cx="8778240" cy="1797976"/>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1000"/>
              </a:spcBef>
              <a:defRPr/>
            </a:pPr>
            <a:r>
              <a:rPr lang="en-US" altLang="zh-CN" sz="2000" b="1" dirty="0">
                <a:solidFill>
                  <a:srgbClr val="004387"/>
                </a:solidFill>
                <a:latin typeface="Arial" panose="020B0604020202020204" pitchFamily="34" charset="0"/>
                <a:ea typeface="微软雅黑" panose="020B0503020204020204" pitchFamily="34" charset="-122"/>
                <a:cs typeface="Arial" panose="020B0604020202020204" pitchFamily="34" charset="0"/>
              </a:rPr>
              <a:t>Lvcun Chen</a:t>
            </a:r>
          </a:p>
          <a:p>
            <a:pPr algn="ctr">
              <a:spcBef>
                <a:spcPts val="1000"/>
              </a:spcBef>
              <a:defRPr/>
            </a:pPr>
            <a:r>
              <a:rPr lang="en-US" altLang="zh-CN" sz="2000" dirty="0">
                <a:solidFill>
                  <a:srgbClr val="004387"/>
                </a:solidFill>
                <a:latin typeface="Arial" panose="020B0604020202020204" pitchFamily="34" charset="0"/>
                <a:ea typeface="微软雅黑" panose="020B0503020204020204" pitchFamily="34" charset="-122"/>
                <a:cs typeface="Arial" panose="020B0604020202020204" pitchFamily="34" charset="0"/>
              </a:rPr>
              <a:t>School of Environmental Science and Engineering</a:t>
            </a:r>
          </a:p>
          <a:p>
            <a:pPr algn="ctr">
              <a:spcBef>
                <a:spcPts val="1000"/>
              </a:spcBef>
              <a:defRPr/>
            </a:pPr>
            <a:r>
              <a:rPr lang="en-US" altLang="zh-CN" sz="2000" dirty="0">
                <a:solidFill>
                  <a:srgbClr val="004387"/>
                </a:solidFill>
                <a:latin typeface="Arial" panose="020B0604020202020204" pitchFamily="34" charset="0"/>
                <a:ea typeface="微软雅黑" panose="020B0503020204020204" pitchFamily="34" charset="-122"/>
                <a:cs typeface="Arial" panose="020B0604020202020204" pitchFamily="34" charset="0"/>
              </a:rPr>
              <a:t>chenlvcun@swjtu.edu.cn</a:t>
            </a:r>
            <a:endParaRPr lang="zh-CN" altLang="en-US" sz="2000" dirty="0">
              <a:solidFill>
                <a:srgbClr val="004387"/>
              </a:solidFill>
              <a:latin typeface="Arial" panose="020B0604020202020204" pitchFamily="34" charset="0"/>
              <a:ea typeface="微软雅黑" panose="020B0503020204020204" pitchFamily="34" charset="-122"/>
              <a:cs typeface="Arial" panose="020B0604020202020204" pitchFamily="34" charset="0"/>
            </a:endParaRPr>
          </a:p>
        </p:txBody>
      </p:sp>
      <p:sp>
        <p:nvSpPr>
          <p:cNvPr id="2" name="矩形 1">
            <a:extLst>
              <a:ext uri="{FF2B5EF4-FFF2-40B4-BE49-F238E27FC236}">
                <a16:creationId xmlns:a16="http://schemas.microsoft.com/office/drawing/2014/main" id="{C5DD012B-49BE-4C76-8E4A-14D05D547920}"/>
              </a:ext>
            </a:extLst>
          </p:cNvPr>
          <p:cNvSpPr/>
          <p:nvPr/>
        </p:nvSpPr>
        <p:spPr>
          <a:xfrm>
            <a:off x="1027042" y="1359636"/>
            <a:ext cx="10137915" cy="1446550"/>
          </a:xfrm>
          <a:prstGeom prst="rect">
            <a:avLst/>
          </a:prstGeom>
        </p:spPr>
        <p:txBody>
          <a:bodyPr wrap="square">
            <a:spAutoFit/>
          </a:bodyPr>
          <a:lstStyle/>
          <a:p>
            <a:pPr algn="ctr"/>
            <a:r>
              <a:rPr lang="en-US" altLang="zh-CN" sz="4400" b="1" dirty="0">
                <a:solidFill>
                  <a:srgbClr val="004387"/>
                </a:solidFill>
                <a:latin typeface="Arial" panose="020B0604020202020204" pitchFamily="34" charset="0"/>
                <a:ea typeface="微软雅黑" panose="020B0503020204020204" pitchFamily="34" charset="-122"/>
                <a:cs typeface="Arial" panose="020B0604020202020204" pitchFamily="34" charset="0"/>
              </a:rPr>
              <a:t>Chapter 10 </a:t>
            </a:r>
          </a:p>
          <a:p>
            <a:pPr algn="ctr"/>
            <a:r>
              <a:rPr lang="en-US" altLang="zh-CN" sz="4400" b="1" dirty="0">
                <a:solidFill>
                  <a:srgbClr val="004387"/>
                </a:solidFill>
                <a:latin typeface="Arial" panose="020B0604020202020204" pitchFamily="34" charset="0"/>
                <a:ea typeface="微软雅黑" panose="020B0503020204020204" pitchFamily="34" charset="-122"/>
                <a:cs typeface="Arial" panose="020B0604020202020204" pitchFamily="34" charset="0"/>
              </a:rPr>
              <a:t>Properties of Gases and Vapors</a:t>
            </a:r>
            <a:endParaRPr lang="zh-CN" altLang="en-US" sz="4400" b="1" dirty="0">
              <a:solidFill>
                <a:srgbClr val="004387"/>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2628305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平行四边形 13">
            <a:extLst>
              <a:ext uri="{FF2B5EF4-FFF2-40B4-BE49-F238E27FC236}">
                <a16:creationId xmlns:a16="http://schemas.microsoft.com/office/drawing/2014/main" id="{53602AF9-99D9-875A-FFE8-3CCB9C7CA53C}"/>
              </a:ext>
            </a:extLst>
          </p:cNvPr>
          <p:cNvSpPr/>
          <p:nvPr/>
        </p:nvSpPr>
        <p:spPr>
          <a:xfrm>
            <a:off x="375899" y="389143"/>
            <a:ext cx="330200" cy="342900"/>
          </a:xfrm>
          <a:prstGeom prst="parallelogram">
            <a:avLst/>
          </a:prstGeom>
          <a:gradFill>
            <a:gsLst>
              <a:gs pos="0">
                <a:srgbClr val="147DF3">
                  <a:lumMod val="60000"/>
                  <a:lumOff val="40000"/>
                </a:srgbClr>
              </a:gs>
              <a:gs pos="68000">
                <a:srgbClr val="147DF3">
                  <a:lumMod val="60000"/>
                  <a:lumOff val="40000"/>
                </a:srgbClr>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A53386B1-638E-D7EE-A181-BB9CE185776D}"/>
              </a:ext>
            </a:extLst>
          </p:cNvPr>
          <p:cNvSpPr/>
          <p:nvPr/>
        </p:nvSpPr>
        <p:spPr>
          <a:xfrm>
            <a:off x="521948" y="319293"/>
            <a:ext cx="330200" cy="342900"/>
          </a:xfrm>
          <a:prstGeom prst="parallelogram">
            <a:avLst/>
          </a:prstGeom>
          <a:gradFill>
            <a:gsLst>
              <a:gs pos="0">
                <a:srgbClr val="147DF3"/>
              </a:gs>
              <a:gs pos="66000">
                <a:srgbClr val="004387"/>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7" name="文本框 16">
            <a:extLst>
              <a:ext uri="{FF2B5EF4-FFF2-40B4-BE49-F238E27FC236}">
                <a16:creationId xmlns:a16="http://schemas.microsoft.com/office/drawing/2014/main" id="{A99F76E3-478A-F815-22C2-4C6D2FA5D353}"/>
              </a:ext>
            </a:extLst>
          </p:cNvPr>
          <p:cNvSpPr txBox="1"/>
          <p:nvPr/>
        </p:nvSpPr>
        <p:spPr>
          <a:xfrm>
            <a:off x="930444" y="192506"/>
            <a:ext cx="8005011" cy="646331"/>
          </a:xfrm>
          <a:prstGeom prst="rect">
            <a:avLst/>
          </a:prstGeom>
          <a:noFill/>
        </p:spPr>
        <p:txBody>
          <a:bodyPr wrap="square" rtlCol="0">
            <a:spAutoFit/>
          </a:bodyPr>
          <a:lstStyle/>
          <a:p>
            <a:r>
              <a:rPr kumimoji="1" lang="en-US" altLang="zh-CN" sz="3600" b="1" dirty="0">
                <a:solidFill>
                  <a:srgbClr val="004387"/>
                </a:solidFill>
                <a:latin typeface="Microsoft YaHei" panose="020B0503020204020204" pitchFamily="34" charset="-122"/>
                <a:ea typeface="Microsoft YaHei" panose="020B0503020204020204" pitchFamily="34" charset="-122"/>
              </a:rPr>
              <a:t>10.2 Vapor Pressure</a:t>
            </a:r>
            <a:endParaRPr kumimoji="1" lang="zh-CN" altLang="en-US" sz="3600" b="1" dirty="0">
              <a:solidFill>
                <a:srgbClr val="004387"/>
              </a:solidFill>
              <a:latin typeface="Microsoft YaHei" panose="020B0503020204020204" pitchFamily="34" charset="-122"/>
              <a:ea typeface="Microsoft YaHei" panose="020B0503020204020204" pitchFamily="34" charset="-122"/>
            </a:endParaRPr>
          </a:p>
        </p:txBody>
      </p:sp>
      <p:sp>
        <p:nvSpPr>
          <p:cNvPr id="2" name="矩形 1">
            <a:extLst>
              <a:ext uri="{FF2B5EF4-FFF2-40B4-BE49-F238E27FC236}">
                <a16:creationId xmlns:a16="http://schemas.microsoft.com/office/drawing/2014/main" id="{E6A949B5-ED84-4D15-82BD-E4CB4965EB57}"/>
              </a:ext>
            </a:extLst>
          </p:cNvPr>
          <p:cNvSpPr/>
          <p:nvPr/>
        </p:nvSpPr>
        <p:spPr>
          <a:xfrm>
            <a:off x="1042163" y="1270715"/>
            <a:ext cx="10107676" cy="3901837"/>
          </a:xfrm>
          <a:prstGeom prst="rect">
            <a:avLst/>
          </a:prstGeom>
        </p:spPr>
        <p:txBody>
          <a:bodyPr wrap="square">
            <a:spAutoFit/>
          </a:bodyPr>
          <a:lstStyle/>
          <a:p>
            <a:pPr>
              <a:lnSpc>
                <a:spcPct val="150000"/>
              </a:lnSpc>
            </a:pPr>
            <a:r>
              <a:rPr lang="en-US" altLang="zh-CN" sz="2400" b="1" dirty="0">
                <a:latin typeface="Arial" panose="020B0604020202020204" pitchFamily="34" charset="0"/>
                <a:cs typeface="Arial" panose="020B0604020202020204" pitchFamily="34" charset="0"/>
              </a:rPr>
              <a:t>Partial pressure </a:t>
            </a:r>
            <a:r>
              <a:rPr lang="en-US" altLang="zh-CN" sz="2400" dirty="0">
                <a:latin typeface="Arial" panose="020B0604020202020204" pitchFamily="34" charset="0"/>
                <a:cs typeface="Arial" panose="020B0604020202020204" pitchFamily="34" charset="0"/>
              </a:rPr>
              <a:t>can take on any value less than or equal to the vapor pressure, as long as no liquid is present. </a:t>
            </a:r>
          </a:p>
          <a:p>
            <a:pPr marL="285744" indent="-285744">
              <a:lnSpc>
                <a:spcPct val="150000"/>
              </a:lnSpc>
              <a:buFont typeface="Wingdings" panose="05000000000000000000" pitchFamily="2" charset="2"/>
              <a:buChar char="n"/>
            </a:pPr>
            <a:r>
              <a:rPr lang="en-US" altLang="zh-CN" sz="2400" dirty="0">
                <a:latin typeface="Arial" panose="020B0604020202020204" pitchFamily="34" charset="0"/>
                <a:cs typeface="Arial" panose="020B0604020202020204" pitchFamily="34" charset="0"/>
              </a:rPr>
              <a:t>If the system is </a:t>
            </a:r>
            <a:r>
              <a:rPr lang="en-US" altLang="zh-CN" sz="2400" b="1" dirty="0">
                <a:latin typeface="Arial" panose="020B0604020202020204" pitchFamily="34" charset="0"/>
                <a:cs typeface="Arial" panose="020B0604020202020204" pitchFamily="34" charset="0"/>
              </a:rPr>
              <a:t>not</a:t>
            </a:r>
            <a:r>
              <a:rPr lang="en-US" altLang="zh-CN" sz="2400" dirty="0">
                <a:latin typeface="Arial" panose="020B0604020202020204" pitchFamily="34" charset="0"/>
                <a:cs typeface="Arial" panose="020B0604020202020204" pitchFamily="34" charset="0"/>
              </a:rPr>
              <a:t> at equilibrium, there are no theoretical ties between vapor pressure and partial pressure. </a:t>
            </a:r>
          </a:p>
          <a:p>
            <a:pPr marL="285744" indent="-285744">
              <a:lnSpc>
                <a:spcPct val="150000"/>
              </a:lnSpc>
              <a:buFont typeface="Wingdings" panose="05000000000000000000" pitchFamily="2" charset="2"/>
              <a:buChar char="n"/>
            </a:pPr>
            <a:r>
              <a:rPr lang="en-US" altLang="zh-CN" sz="2400" dirty="0">
                <a:latin typeface="Arial" panose="020B0604020202020204" pitchFamily="34" charset="0"/>
                <a:cs typeface="Arial" panose="020B0604020202020204" pitchFamily="34" charset="0"/>
              </a:rPr>
              <a:t>When the system is at </a:t>
            </a:r>
            <a:r>
              <a:rPr lang="en-US" altLang="zh-CN" sz="2400" b="1" dirty="0">
                <a:latin typeface="Arial" panose="020B0604020202020204" pitchFamily="34" charset="0"/>
                <a:cs typeface="Arial" panose="020B0604020202020204" pitchFamily="34" charset="0"/>
              </a:rPr>
              <a:t>equilibrium </a:t>
            </a:r>
            <a:r>
              <a:rPr lang="en-US" altLang="zh-CN" sz="2400" dirty="0">
                <a:latin typeface="Arial" panose="020B0604020202020204" pitchFamily="34" charset="0"/>
                <a:cs typeface="Arial" panose="020B0604020202020204" pitchFamily="34" charset="0"/>
              </a:rPr>
              <a:t>with both vapor and liquid present, the vapor phase is said to be </a:t>
            </a:r>
            <a:r>
              <a:rPr lang="en-US" altLang="zh-CN" sz="2400" b="1" dirty="0">
                <a:latin typeface="Arial" panose="020B0604020202020204" pitchFamily="34" charset="0"/>
                <a:cs typeface="Arial" panose="020B0604020202020204" pitchFamily="34" charset="0"/>
              </a:rPr>
              <a:t>saturated</a:t>
            </a:r>
            <a:r>
              <a:rPr lang="en-US" altLang="zh-CN" sz="2400" dirty="0">
                <a:latin typeface="Arial" panose="020B0604020202020204" pitchFamily="34" charset="0"/>
                <a:cs typeface="Arial" panose="020B0604020202020204" pitchFamily="34" charset="0"/>
              </a:rPr>
              <a:t>, and the partial pressure is </a:t>
            </a:r>
            <a:r>
              <a:rPr lang="en-US" altLang="zh-CN" sz="2400" b="1" dirty="0">
                <a:latin typeface="Arial" panose="020B0604020202020204" pitchFamily="34" charset="0"/>
                <a:cs typeface="Arial" panose="020B0604020202020204" pitchFamily="34" charset="0"/>
              </a:rPr>
              <a:t>equal</a:t>
            </a:r>
            <a:r>
              <a:rPr lang="en-US" altLang="zh-CN" sz="2400" dirty="0">
                <a:latin typeface="Arial" panose="020B0604020202020204" pitchFamily="34" charset="0"/>
                <a:cs typeface="Arial" panose="020B0604020202020204" pitchFamily="34" charset="0"/>
              </a:rPr>
              <a:t> to the vapor pressure.</a:t>
            </a:r>
          </a:p>
        </p:txBody>
      </p:sp>
    </p:spTree>
    <p:extLst>
      <p:ext uri="{BB962C8B-B14F-4D97-AF65-F5344CB8AC3E}">
        <p14:creationId xmlns:p14="http://schemas.microsoft.com/office/powerpoint/2010/main" val="2381205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平行四边形 13">
            <a:extLst>
              <a:ext uri="{FF2B5EF4-FFF2-40B4-BE49-F238E27FC236}">
                <a16:creationId xmlns:a16="http://schemas.microsoft.com/office/drawing/2014/main" id="{53602AF9-99D9-875A-FFE8-3CCB9C7CA53C}"/>
              </a:ext>
            </a:extLst>
          </p:cNvPr>
          <p:cNvSpPr/>
          <p:nvPr/>
        </p:nvSpPr>
        <p:spPr>
          <a:xfrm>
            <a:off x="375899" y="389143"/>
            <a:ext cx="330200" cy="342900"/>
          </a:xfrm>
          <a:prstGeom prst="parallelogram">
            <a:avLst/>
          </a:prstGeom>
          <a:gradFill>
            <a:gsLst>
              <a:gs pos="0">
                <a:srgbClr val="147DF3">
                  <a:lumMod val="60000"/>
                  <a:lumOff val="40000"/>
                </a:srgbClr>
              </a:gs>
              <a:gs pos="68000">
                <a:srgbClr val="147DF3">
                  <a:lumMod val="60000"/>
                  <a:lumOff val="40000"/>
                </a:srgbClr>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A53386B1-638E-D7EE-A181-BB9CE185776D}"/>
              </a:ext>
            </a:extLst>
          </p:cNvPr>
          <p:cNvSpPr/>
          <p:nvPr/>
        </p:nvSpPr>
        <p:spPr>
          <a:xfrm>
            <a:off x="521948" y="319293"/>
            <a:ext cx="330200" cy="342900"/>
          </a:xfrm>
          <a:prstGeom prst="parallelogram">
            <a:avLst/>
          </a:prstGeom>
          <a:gradFill>
            <a:gsLst>
              <a:gs pos="0">
                <a:srgbClr val="147DF3"/>
              </a:gs>
              <a:gs pos="66000">
                <a:srgbClr val="004387"/>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7" name="文本框 16">
            <a:extLst>
              <a:ext uri="{FF2B5EF4-FFF2-40B4-BE49-F238E27FC236}">
                <a16:creationId xmlns:a16="http://schemas.microsoft.com/office/drawing/2014/main" id="{A99F76E3-478A-F815-22C2-4C6D2FA5D353}"/>
              </a:ext>
            </a:extLst>
          </p:cNvPr>
          <p:cNvSpPr txBox="1"/>
          <p:nvPr/>
        </p:nvSpPr>
        <p:spPr>
          <a:xfrm>
            <a:off x="930444" y="192506"/>
            <a:ext cx="8005011" cy="646331"/>
          </a:xfrm>
          <a:prstGeom prst="rect">
            <a:avLst/>
          </a:prstGeom>
          <a:noFill/>
        </p:spPr>
        <p:txBody>
          <a:bodyPr wrap="square" rtlCol="0">
            <a:spAutoFit/>
          </a:bodyPr>
          <a:lstStyle/>
          <a:p>
            <a:r>
              <a:rPr kumimoji="1" lang="en-US" altLang="zh-CN" sz="3600" b="1" dirty="0">
                <a:solidFill>
                  <a:srgbClr val="004387"/>
                </a:solidFill>
                <a:latin typeface="Microsoft YaHei" panose="020B0503020204020204" pitchFamily="34" charset="-122"/>
                <a:ea typeface="Microsoft YaHei" panose="020B0503020204020204" pitchFamily="34" charset="-122"/>
              </a:rPr>
              <a:t>10.2 Vapor Pressure</a:t>
            </a:r>
            <a:endParaRPr kumimoji="1" lang="zh-CN" altLang="en-US" sz="3600" b="1" dirty="0">
              <a:solidFill>
                <a:srgbClr val="004387"/>
              </a:solidFill>
              <a:latin typeface="Microsoft YaHei" panose="020B0503020204020204" pitchFamily="34" charset="-122"/>
              <a:ea typeface="Microsoft YaHei" panose="020B0503020204020204" pitchFamily="34" charset="-122"/>
            </a:endParaRPr>
          </a:p>
        </p:txBody>
      </p:sp>
      <p:sp>
        <p:nvSpPr>
          <p:cNvPr id="2" name="矩形 1">
            <a:extLst>
              <a:ext uri="{FF2B5EF4-FFF2-40B4-BE49-F238E27FC236}">
                <a16:creationId xmlns:a16="http://schemas.microsoft.com/office/drawing/2014/main" id="{E6A949B5-ED84-4D15-82BD-E4CB4965EB57}"/>
              </a:ext>
            </a:extLst>
          </p:cNvPr>
          <p:cNvSpPr/>
          <p:nvPr/>
        </p:nvSpPr>
        <p:spPr>
          <a:xfrm>
            <a:off x="1042162" y="1111689"/>
            <a:ext cx="10107676" cy="1881990"/>
          </a:xfrm>
          <a:prstGeom prst="rect">
            <a:avLst/>
          </a:prstGeom>
        </p:spPr>
        <p:txBody>
          <a:bodyPr wrap="square">
            <a:spAutoFit/>
          </a:bodyPr>
          <a:lstStyle/>
          <a:p>
            <a:pPr>
              <a:lnSpc>
                <a:spcPct val="150000"/>
              </a:lnSpc>
            </a:pPr>
            <a:r>
              <a:rPr lang="en-US" altLang="zh-CN" sz="2000" dirty="0">
                <a:latin typeface="Arial" panose="020B0604020202020204" pitchFamily="34" charset="0"/>
                <a:cs typeface="Arial" panose="020B0604020202020204" pitchFamily="34" charset="0"/>
              </a:rPr>
              <a:t>When a pure liquid is placed in contact with air in a closed space, some of the liquid will volatilize (evaporate) until vapor–liquid equilibrium is established. At equilibrium, the partial pressure of the vapor (and thus the gas-phase composition) is dependent on the liquid’s vapor pressure; that is, </a:t>
            </a:r>
          </a:p>
        </p:txBody>
      </p:sp>
      <p:pic>
        <p:nvPicPr>
          <p:cNvPr id="6" name="图片 5">
            <a:extLst>
              <a:ext uri="{FF2B5EF4-FFF2-40B4-BE49-F238E27FC236}">
                <a16:creationId xmlns:a16="http://schemas.microsoft.com/office/drawing/2014/main" id="{4BECD28B-1FE1-46C8-A0EB-A9CA6F866031}"/>
              </a:ext>
            </a:extLst>
          </p:cNvPr>
          <p:cNvPicPr>
            <a:picLocks noChangeAspect="1"/>
          </p:cNvPicPr>
          <p:nvPr/>
        </p:nvPicPr>
        <p:blipFill>
          <a:blip r:embed="rId3"/>
          <a:stretch>
            <a:fillRect/>
          </a:stretch>
        </p:blipFill>
        <p:spPr>
          <a:xfrm>
            <a:off x="2018366" y="3327057"/>
            <a:ext cx="7738192" cy="1981083"/>
          </a:xfrm>
          <a:prstGeom prst="rect">
            <a:avLst/>
          </a:prstGeom>
        </p:spPr>
      </p:pic>
    </p:spTree>
    <p:extLst>
      <p:ext uri="{BB962C8B-B14F-4D97-AF65-F5344CB8AC3E}">
        <p14:creationId xmlns:p14="http://schemas.microsoft.com/office/powerpoint/2010/main" val="1225362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平行四边形 13">
            <a:extLst>
              <a:ext uri="{FF2B5EF4-FFF2-40B4-BE49-F238E27FC236}">
                <a16:creationId xmlns:a16="http://schemas.microsoft.com/office/drawing/2014/main" id="{53602AF9-99D9-875A-FFE8-3CCB9C7CA53C}"/>
              </a:ext>
            </a:extLst>
          </p:cNvPr>
          <p:cNvSpPr/>
          <p:nvPr/>
        </p:nvSpPr>
        <p:spPr>
          <a:xfrm>
            <a:off x="375899" y="389143"/>
            <a:ext cx="330200" cy="342900"/>
          </a:xfrm>
          <a:prstGeom prst="parallelogram">
            <a:avLst/>
          </a:prstGeom>
          <a:gradFill>
            <a:gsLst>
              <a:gs pos="0">
                <a:srgbClr val="147DF3">
                  <a:lumMod val="60000"/>
                  <a:lumOff val="40000"/>
                </a:srgbClr>
              </a:gs>
              <a:gs pos="68000">
                <a:srgbClr val="147DF3">
                  <a:lumMod val="60000"/>
                  <a:lumOff val="40000"/>
                </a:srgbClr>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A53386B1-638E-D7EE-A181-BB9CE185776D}"/>
              </a:ext>
            </a:extLst>
          </p:cNvPr>
          <p:cNvSpPr/>
          <p:nvPr/>
        </p:nvSpPr>
        <p:spPr>
          <a:xfrm>
            <a:off x="521948" y="319293"/>
            <a:ext cx="330200" cy="342900"/>
          </a:xfrm>
          <a:prstGeom prst="parallelogram">
            <a:avLst/>
          </a:prstGeom>
          <a:gradFill>
            <a:gsLst>
              <a:gs pos="0">
                <a:srgbClr val="147DF3"/>
              </a:gs>
              <a:gs pos="66000">
                <a:srgbClr val="004387"/>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7" name="文本框 16">
            <a:extLst>
              <a:ext uri="{FF2B5EF4-FFF2-40B4-BE49-F238E27FC236}">
                <a16:creationId xmlns:a16="http://schemas.microsoft.com/office/drawing/2014/main" id="{A99F76E3-478A-F815-22C2-4C6D2FA5D353}"/>
              </a:ext>
            </a:extLst>
          </p:cNvPr>
          <p:cNvSpPr txBox="1"/>
          <p:nvPr/>
        </p:nvSpPr>
        <p:spPr>
          <a:xfrm>
            <a:off x="930444" y="192506"/>
            <a:ext cx="8005011" cy="646331"/>
          </a:xfrm>
          <a:prstGeom prst="rect">
            <a:avLst/>
          </a:prstGeom>
          <a:noFill/>
        </p:spPr>
        <p:txBody>
          <a:bodyPr wrap="square" rtlCol="0">
            <a:spAutoFit/>
          </a:bodyPr>
          <a:lstStyle/>
          <a:p>
            <a:r>
              <a:rPr kumimoji="1" lang="en-US" altLang="zh-CN" sz="3600" b="1" dirty="0">
                <a:solidFill>
                  <a:srgbClr val="004387"/>
                </a:solidFill>
                <a:latin typeface="Microsoft YaHei" panose="020B0503020204020204" pitchFamily="34" charset="-122"/>
                <a:ea typeface="Microsoft YaHei" panose="020B0503020204020204" pitchFamily="34" charset="-122"/>
              </a:rPr>
              <a:t>10.2 Vapor Pressure</a:t>
            </a:r>
            <a:endParaRPr kumimoji="1" lang="zh-CN" altLang="en-US" sz="3600" b="1" dirty="0">
              <a:solidFill>
                <a:srgbClr val="004387"/>
              </a:solidFill>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E6A949B5-ED84-4D15-82BD-E4CB4965EB57}"/>
                  </a:ext>
                </a:extLst>
              </p:cNvPr>
              <p:cNvSpPr/>
              <p:nvPr/>
            </p:nvSpPr>
            <p:spPr>
              <a:xfrm>
                <a:off x="852148" y="916705"/>
                <a:ext cx="10107676" cy="5314275"/>
              </a:xfrm>
              <a:prstGeom prst="rect">
                <a:avLst/>
              </a:prstGeom>
            </p:spPr>
            <p:txBody>
              <a:bodyPr wrap="square">
                <a:spAutoFit/>
              </a:bodyPr>
              <a:lstStyle/>
              <a:p>
                <a:pPr algn="just">
                  <a:lnSpc>
                    <a:spcPct val="150000"/>
                  </a:lnSpc>
                </a:pPr>
                <a:r>
                  <a:rPr lang="en-US" altLang="zh-CN" sz="2000" b="1" dirty="0">
                    <a:latin typeface="Arial" panose="020B0604020202020204" pitchFamily="34" charset="0"/>
                    <a:cs typeface="Arial" panose="020B0604020202020204" pitchFamily="34" charset="0"/>
                  </a:rPr>
                  <a:t>Example 10.1</a:t>
                </a:r>
              </a:p>
              <a:p>
                <a:pPr algn="just">
                  <a:lnSpc>
                    <a:spcPct val="150000"/>
                  </a:lnSpc>
                </a:pPr>
                <a:r>
                  <a:rPr lang="en-US" altLang="zh-CN" sz="2000" dirty="0">
                    <a:latin typeface="Arial" panose="020B0604020202020204" pitchFamily="34" charset="0"/>
                    <a:cs typeface="Arial" panose="020B0604020202020204" pitchFamily="34" charset="0"/>
                  </a:rPr>
                  <a:t>An airstream is presently at 1 atm and 160 °F, and contains 40,000 ppm toluene. To what temperature must the air be cooled to remove two-thirds of the toluene vapor?</a:t>
                </a:r>
              </a:p>
              <a:p>
                <a:pPr algn="just">
                  <a:lnSpc>
                    <a:spcPct val="150000"/>
                  </a:lnSpc>
                </a:pPr>
                <a:r>
                  <a:rPr lang="en-US" altLang="zh-CN" sz="2000" b="1" dirty="0">
                    <a:latin typeface="Arial" panose="020B0604020202020204" pitchFamily="34" charset="0"/>
                    <a:cs typeface="Arial" panose="020B0604020202020204" pitchFamily="34" charset="0"/>
                  </a:rPr>
                  <a:t>Solution</a:t>
                </a:r>
              </a:p>
              <a:p>
                <a:pPr algn="just">
                  <a:lnSpc>
                    <a:spcPct val="150000"/>
                  </a:lnSpc>
                </a:pPr>
                <a:r>
                  <a:rPr lang="en-US" altLang="zh-CN" sz="2000" dirty="0">
                    <a:latin typeface="Arial" panose="020B0604020202020204" pitchFamily="34" charset="0"/>
                    <a:cs typeface="Arial" panose="020B0604020202020204" pitchFamily="34" charset="0"/>
                  </a:rPr>
                  <a:t>P= 1 atm=14.7 psi, T= 160 °F, C=40,000 ppm=0.040 (mole fraction)</a:t>
                </a:r>
              </a:p>
              <a:p>
                <a:pPr algn="just">
                  <a:lnSpc>
                    <a:spcPct val="150000"/>
                  </a:lnSpc>
                </a:pPr>
                <a:r>
                  <a:rPr lang="en-US" altLang="zh-CN" sz="2000" dirty="0">
                    <a:latin typeface="Arial" panose="020B0604020202020204" pitchFamily="34" charset="0"/>
                    <a:cs typeface="Arial" panose="020B0604020202020204" pitchFamily="34" charset="0"/>
                    <a:sym typeface="Symbol" panose="05050102010706020507" pitchFamily="18" charset="2"/>
                  </a:rPr>
                  <a:t></a:t>
                </a:r>
                <a:r>
                  <a:rPr lang="en-US" altLang="zh-CN" sz="2000" dirty="0">
                    <a:latin typeface="Arial" panose="020B0604020202020204" pitchFamily="34" charset="0"/>
                    <a:cs typeface="Arial" panose="020B0604020202020204" pitchFamily="34" charset="0"/>
                  </a:rPr>
                  <a:t>P=0.04 ×14.7=0.588 psi &lt;</a:t>
                </a:r>
              </a:p>
              <a:p>
                <a:pPr algn="just">
                  <a:lnSpc>
                    <a:spcPct val="150000"/>
                  </a:lnSpc>
                </a:pPr>
                <a:r>
                  <a:rPr lang="en-US" altLang="zh-CN" sz="2000" dirty="0">
                    <a:latin typeface="Arial" panose="020B0604020202020204" pitchFamily="34" charset="0"/>
                    <a:cs typeface="Arial" panose="020B0604020202020204" pitchFamily="34" charset="0"/>
                  </a:rPr>
                  <a:t>When the vapor pressure has decreased to the point where the partial pressure and the vapor pressure are equal, condensation will occur.</a:t>
                </a:r>
              </a:p>
              <a:p>
                <a:pPr algn="just">
                  <a:lnSpc>
                    <a:spcPct val="150000"/>
                  </a:lnSpc>
                </a:pPr>
                <a:r>
                  <a:rPr lang="en-US" altLang="zh-CN" sz="2000" dirty="0">
                    <a:latin typeface="Arial" panose="020B0604020202020204" pitchFamily="34" charset="0"/>
                    <a:cs typeface="Arial" panose="020B0604020202020204" pitchFamily="34" charset="0"/>
                    <a:sym typeface="Symbol" panose="05050102010706020507" pitchFamily="18" charset="2"/>
                  </a:rPr>
                  <a:t>P=</a:t>
                </a:r>
                <a14:m>
                  <m:oMath xmlns:m="http://schemas.openxmlformats.org/officeDocument/2006/math">
                    <m:f>
                      <m:fPr>
                        <m:ctrlPr>
                          <a:rPr lang="en-US" altLang="zh-CN" sz="2000" i="1">
                            <a:latin typeface="Cambria Math" panose="02040503050406030204" pitchFamily="18" charset="0"/>
                            <a:cs typeface="Arial" panose="020B0604020202020204" pitchFamily="34" charset="0"/>
                            <a:sym typeface="Symbol" panose="05050102010706020507" pitchFamily="18" charset="2"/>
                          </a:rPr>
                        </m:ctrlPr>
                      </m:fPr>
                      <m:num>
                        <m:r>
                          <a:rPr lang="en-US" altLang="zh-CN" sz="2000" i="1">
                            <a:latin typeface="Cambria Math" panose="02040503050406030204" pitchFamily="18" charset="0"/>
                            <a:cs typeface="Arial" panose="020B0604020202020204" pitchFamily="34" charset="0"/>
                            <a:sym typeface="Symbol" panose="05050102010706020507" pitchFamily="18" charset="2"/>
                          </a:rPr>
                          <m:t>1</m:t>
                        </m:r>
                      </m:num>
                      <m:den>
                        <m:r>
                          <a:rPr lang="en-US" altLang="zh-CN" sz="2000" i="1">
                            <a:latin typeface="Cambria Math" panose="02040503050406030204" pitchFamily="18" charset="0"/>
                            <a:cs typeface="Arial" panose="020B0604020202020204" pitchFamily="34" charset="0"/>
                            <a:sym typeface="Symbol" panose="05050102010706020507" pitchFamily="18" charset="2"/>
                          </a:rPr>
                          <m:t>3</m:t>
                        </m:r>
                      </m:den>
                    </m:f>
                  </m:oMath>
                </a14:m>
                <a:r>
                  <a:rPr lang="en-US" altLang="zh-CN" sz="2000" dirty="0">
                    <a:latin typeface="Arial" panose="020B0604020202020204" pitchFamily="34" charset="0"/>
                    <a:cs typeface="Arial" panose="020B0604020202020204" pitchFamily="34" charset="0"/>
                    <a:sym typeface="Symbol" panose="05050102010706020507" pitchFamily="18" charset="2"/>
                  </a:rPr>
                  <a:t></a:t>
                </a:r>
                <a:r>
                  <a:rPr lang="en-US" altLang="zh-CN" sz="2000" dirty="0">
                    <a:latin typeface="Arial" panose="020B0604020202020204" pitchFamily="34" charset="0"/>
                    <a:cs typeface="Arial" panose="020B0604020202020204" pitchFamily="34" charset="0"/>
                  </a:rPr>
                  <a:t>P=0 196 psi  </a:t>
                </a:r>
              </a:p>
              <a:p>
                <a:pPr algn="just">
                  <a:lnSpc>
                    <a:spcPct val="150000"/>
                  </a:lnSpc>
                </a:pPr>
                <a:r>
                  <a:rPr lang="en-US" altLang="zh-CN" sz="2000" dirty="0">
                    <a:latin typeface="Arial" panose="020B0604020202020204" pitchFamily="34" charset="0"/>
                    <a:cs typeface="Arial" panose="020B0604020202020204" pitchFamily="34" charset="0"/>
                  </a:rPr>
                  <a:t>From Figure B.1 in Appendix B, when </a:t>
                </a:r>
                <a:r>
                  <a:rPr lang="en-US" altLang="zh-CN" sz="2000" dirty="0" err="1">
                    <a:latin typeface="Arial" panose="020B0604020202020204" pitchFamily="34" charset="0"/>
                    <a:cs typeface="Arial" panose="020B0604020202020204" pitchFamily="34" charset="0"/>
                  </a:rPr>
                  <a:t>Pvi</a:t>
                </a:r>
                <a:r>
                  <a:rPr lang="en-US" altLang="zh-CN" sz="2000" dirty="0">
                    <a:latin typeface="Arial" panose="020B0604020202020204" pitchFamily="34" charset="0"/>
                    <a:cs typeface="Arial" panose="020B0604020202020204" pitchFamily="34" charset="0"/>
                  </a:rPr>
                  <a:t> = 0.196 psi, T is approximately 40 °F.</a:t>
                </a:r>
              </a:p>
              <a:p>
                <a:pPr algn="just">
                  <a:lnSpc>
                    <a:spcPct val="150000"/>
                  </a:lnSpc>
                </a:pPr>
                <a:r>
                  <a:rPr lang="en-US" altLang="zh-CN" sz="2000" dirty="0">
                    <a:latin typeface="Arial" panose="020B0604020202020204" pitchFamily="34" charset="0"/>
                    <a:cs typeface="Arial" panose="020B0604020202020204" pitchFamily="34" charset="0"/>
                  </a:rPr>
                  <a:t>T= 40 °F</a:t>
                </a:r>
              </a:p>
            </p:txBody>
          </p:sp>
        </mc:Choice>
        <mc:Fallback xmlns="">
          <p:sp>
            <p:nvSpPr>
              <p:cNvPr id="2" name="矩形 1">
                <a:extLst>
                  <a:ext uri="{FF2B5EF4-FFF2-40B4-BE49-F238E27FC236}">
                    <a16:creationId xmlns:a16="http://schemas.microsoft.com/office/drawing/2014/main" id="{E6A949B5-ED84-4D15-82BD-E4CB4965EB57}"/>
                  </a:ext>
                </a:extLst>
              </p:cNvPr>
              <p:cNvSpPr>
                <a:spLocks noRot="1" noChangeAspect="1" noMove="1" noResize="1" noEditPoints="1" noAdjustHandles="1" noChangeArrowheads="1" noChangeShapeType="1" noTextEdit="1"/>
              </p:cNvSpPr>
              <p:nvPr/>
            </p:nvSpPr>
            <p:spPr>
              <a:xfrm>
                <a:off x="852148" y="916705"/>
                <a:ext cx="10107676" cy="5314275"/>
              </a:xfrm>
              <a:prstGeom prst="rect">
                <a:avLst/>
              </a:prstGeom>
              <a:blipFill>
                <a:blip r:embed="rId3"/>
                <a:stretch>
                  <a:fillRect l="-663" r="-603" b="-11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77302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descr="蓝色的天空&#10;&#10;描述已自动生成">
            <a:extLst>
              <a:ext uri="{FF2B5EF4-FFF2-40B4-BE49-F238E27FC236}">
                <a16:creationId xmlns:a16="http://schemas.microsoft.com/office/drawing/2014/main" id="{5339DC0A-88DE-BF10-CA18-8EF8325A57D4}"/>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26" name="图片 25">
            <a:extLst>
              <a:ext uri="{FF2B5EF4-FFF2-40B4-BE49-F238E27FC236}">
                <a16:creationId xmlns:a16="http://schemas.microsoft.com/office/drawing/2014/main" id="{53A88C5C-F607-74C4-BE22-F3C689DD5236}"/>
              </a:ext>
            </a:extLst>
          </p:cNvPr>
          <p:cNvPicPr>
            <a:picLocks noChangeAspect="1"/>
          </p:cNvPicPr>
          <p:nvPr/>
        </p:nvPicPr>
        <p:blipFill rotWithShape="1">
          <a:blip r:embed="rId3">
            <a:alphaModFix amt="20000"/>
          </a:blip>
          <a:srcRect b="20093"/>
          <a:stretch/>
        </p:blipFill>
        <p:spPr>
          <a:xfrm>
            <a:off x="-1" y="2623354"/>
            <a:ext cx="12191999" cy="4238089"/>
          </a:xfrm>
          <a:prstGeom prst="rect">
            <a:avLst/>
          </a:prstGeom>
        </p:spPr>
      </p:pic>
      <p:sp>
        <p:nvSpPr>
          <p:cNvPr id="12" name="矩形 11">
            <a:extLst>
              <a:ext uri="{FF2B5EF4-FFF2-40B4-BE49-F238E27FC236}">
                <a16:creationId xmlns:a16="http://schemas.microsoft.com/office/drawing/2014/main" id="{A5A5E766-1B89-65F7-EA64-09353B705FAF}"/>
              </a:ext>
            </a:extLst>
          </p:cNvPr>
          <p:cNvSpPr/>
          <p:nvPr/>
        </p:nvSpPr>
        <p:spPr>
          <a:xfrm>
            <a:off x="0" y="1296740"/>
            <a:ext cx="12192000" cy="4437552"/>
          </a:xfrm>
          <a:prstGeom prst="rect">
            <a:avLst/>
          </a:prstGeom>
          <a:solidFill>
            <a:srgbClr val="004387">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61560128-4AE0-53D4-51AC-56FD4CC5CD96}"/>
              </a:ext>
            </a:extLst>
          </p:cNvPr>
          <p:cNvSpPr txBox="1"/>
          <p:nvPr/>
        </p:nvSpPr>
        <p:spPr>
          <a:xfrm>
            <a:off x="829489" y="2881897"/>
            <a:ext cx="2390481" cy="523220"/>
          </a:xfrm>
          <a:prstGeom prst="rect">
            <a:avLst/>
          </a:prstGeom>
          <a:noFill/>
        </p:spPr>
        <p:txBody>
          <a:bodyPr wrap="square" rtlCol="0">
            <a:spAutoFit/>
          </a:bodyPr>
          <a:lstStyle/>
          <a:p>
            <a:pPr algn="ctr"/>
            <a:r>
              <a:rPr lang="en-US" altLang="zh-CN" sz="2800" dirty="0">
                <a:solidFill>
                  <a:schemeClr val="bg1"/>
                </a:solidFill>
                <a:latin typeface="Arial" panose="020B0604020202020204" pitchFamily="34" charset="0"/>
                <a:cs typeface="Arial" panose="020B0604020202020204" pitchFamily="34" charset="0"/>
              </a:rPr>
              <a:t>CONTENTS</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23" name="矩形 22">
            <a:extLst>
              <a:ext uri="{FF2B5EF4-FFF2-40B4-BE49-F238E27FC236}">
                <a16:creationId xmlns:a16="http://schemas.microsoft.com/office/drawing/2014/main" id="{DBCAF769-02D2-8FBD-C67F-0E8D0CB65F9E}"/>
              </a:ext>
            </a:extLst>
          </p:cNvPr>
          <p:cNvSpPr/>
          <p:nvPr/>
        </p:nvSpPr>
        <p:spPr>
          <a:xfrm>
            <a:off x="1462754" y="3753685"/>
            <a:ext cx="1123951" cy="47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内容占位符 9">
            <a:extLst>
              <a:ext uri="{FF2B5EF4-FFF2-40B4-BE49-F238E27FC236}">
                <a16:creationId xmlns:a16="http://schemas.microsoft.com/office/drawing/2014/main" id="{0D625E92-E3C9-2301-3E8D-D338E04231C1}"/>
              </a:ext>
            </a:extLst>
          </p:cNvPr>
          <p:cNvPicPr>
            <a:picLocks noChangeAspect="1"/>
          </p:cNvPicPr>
          <p:nvPr/>
        </p:nvPicPr>
        <p:blipFill>
          <a:blip r:embed="rId4"/>
          <a:stretch>
            <a:fillRect/>
          </a:stretch>
        </p:blipFill>
        <p:spPr>
          <a:xfrm>
            <a:off x="9297090" y="332510"/>
            <a:ext cx="2546935" cy="719919"/>
          </a:xfrm>
          <a:prstGeom prst="rect">
            <a:avLst/>
          </a:prstGeom>
        </p:spPr>
      </p:pic>
      <p:sp>
        <p:nvSpPr>
          <p:cNvPr id="2" name="矩形 1">
            <a:extLst>
              <a:ext uri="{FF2B5EF4-FFF2-40B4-BE49-F238E27FC236}">
                <a16:creationId xmlns:a16="http://schemas.microsoft.com/office/drawing/2014/main" id="{4B9332A4-3574-407E-B90C-D4E9EFFEE583}"/>
              </a:ext>
            </a:extLst>
          </p:cNvPr>
          <p:cNvSpPr/>
          <p:nvPr/>
        </p:nvSpPr>
        <p:spPr>
          <a:xfrm>
            <a:off x="4341352" y="1593501"/>
            <a:ext cx="6096000" cy="3671005"/>
          </a:xfrm>
          <a:prstGeom prst="rect">
            <a:avLst/>
          </a:prstGeom>
        </p:spPr>
        <p:txBody>
          <a:bodyPr>
            <a:spAutoFit/>
          </a:bodyPr>
          <a:lstStyle/>
          <a:p>
            <a:pPr>
              <a:lnSpc>
                <a:spcPct val="200000"/>
              </a:lnSpc>
            </a:pPr>
            <a:r>
              <a:rPr lang="en-US" altLang="zh-CN" sz="2400" b="1" dirty="0">
                <a:solidFill>
                  <a:schemeClr val="bg1"/>
                </a:solidFill>
                <a:latin typeface="Arial" panose="020B0604020202020204" pitchFamily="34" charset="0"/>
                <a:cs typeface="Arial" panose="020B0604020202020204" pitchFamily="34" charset="0"/>
              </a:rPr>
              <a:t>10.1 Introduction </a:t>
            </a:r>
            <a:br>
              <a:rPr lang="en-US" altLang="zh-CN" sz="2400" b="1" dirty="0">
                <a:solidFill>
                  <a:schemeClr val="bg1"/>
                </a:solidFill>
                <a:latin typeface="Arial" panose="020B0604020202020204" pitchFamily="34" charset="0"/>
                <a:cs typeface="Arial" panose="020B0604020202020204" pitchFamily="34" charset="0"/>
              </a:rPr>
            </a:br>
            <a:r>
              <a:rPr lang="en-US" altLang="zh-CN" sz="2400" b="1" dirty="0">
                <a:solidFill>
                  <a:schemeClr val="bg1"/>
                </a:solidFill>
                <a:latin typeface="Arial" panose="020B0604020202020204" pitchFamily="34" charset="0"/>
                <a:cs typeface="Arial" panose="020B0604020202020204" pitchFamily="34" charset="0"/>
              </a:rPr>
              <a:t>10.2 Vapor Pressure </a:t>
            </a:r>
            <a:br>
              <a:rPr lang="en-US" altLang="zh-CN" sz="2400" b="1" dirty="0">
                <a:solidFill>
                  <a:schemeClr val="bg1"/>
                </a:solidFill>
                <a:latin typeface="Arial" panose="020B0604020202020204" pitchFamily="34" charset="0"/>
                <a:cs typeface="Arial" panose="020B0604020202020204" pitchFamily="34" charset="0"/>
              </a:rPr>
            </a:br>
            <a:r>
              <a:rPr lang="en-US" altLang="zh-CN" sz="2400" b="1" dirty="0">
                <a:solidFill>
                  <a:srgbClr val="FFFF00"/>
                </a:solidFill>
                <a:latin typeface="Arial" panose="020B0604020202020204" pitchFamily="34" charset="0"/>
                <a:cs typeface="Arial" panose="020B0604020202020204" pitchFamily="34" charset="0"/>
              </a:rPr>
              <a:t>10.3 Diffusivities </a:t>
            </a:r>
            <a:br>
              <a:rPr lang="en-US" altLang="zh-CN" sz="2400" b="1" dirty="0">
                <a:solidFill>
                  <a:schemeClr val="bg1"/>
                </a:solidFill>
                <a:latin typeface="Arial" panose="020B0604020202020204" pitchFamily="34" charset="0"/>
                <a:cs typeface="Arial" panose="020B0604020202020204" pitchFamily="34" charset="0"/>
              </a:rPr>
            </a:br>
            <a:r>
              <a:rPr lang="en-US" altLang="zh-CN" sz="2400" b="1" dirty="0">
                <a:solidFill>
                  <a:schemeClr val="bg1"/>
                </a:solidFill>
                <a:latin typeface="Arial" panose="020B0604020202020204" pitchFamily="34" charset="0"/>
                <a:cs typeface="Arial" panose="020B0604020202020204" pitchFamily="34" charset="0"/>
              </a:rPr>
              <a:t>10.4 Gas-Liquid and Gas-Solid Equilibria </a:t>
            </a:r>
            <a:br>
              <a:rPr lang="en-US" altLang="zh-CN" sz="2400" b="1" dirty="0">
                <a:solidFill>
                  <a:schemeClr val="bg1"/>
                </a:solidFill>
                <a:latin typeface="Arial" panose="020B0604020202020204" pitchFamily="34" charset="0"/>
                <a:cs typeface="Arial" panose="020B0604020202020204" pitchFamily="34" charset="0"/>
              </a:rPr>
            </a:br>
            <a:r>
              <a:rPr lang="en-US" altLang="zh-CN" sz="2400" b="1" dirty="0">
                <a:solidFill>
                  <a:schemeClr val="bg1"/>
                </a:solidFill>
                <a:latin typeface="Arial" panose="020B0604020202020204" pitchFamily="34" charset="0"/>
                <a:cs typeface="Arial" panose="020B0604020202020204" pitchFamily="34" charset="0"/>
              </a:rPr>
              <a:t>10.5 Chemical Reactions </a:t>
            </a:r>
            <a:endParaRPr lang="zh-CN" altLang="en-US" sz="2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69069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平行四边形 13">
            <a:extLst>
              <a:ext uri="{FF2B5EF4-FFF2-40B4-BE49-F238E27FC236}">
                <a16:creationId xmlns:a16="http://schemas.microsoft.com/office/drawing/2014/main" id="{53602AF9-99D9-875A-FFE8-3CCB9C7CA53C}"/>
              </a:ext>
            </a:extLst>
          </p:cNvPr>
          <p:cNvSpPr/>
          <p:nvPr/>
        </p:nvSpPr>
        <p:spPr>
          <a:xfrm>
            <a:off x="375899" y="389143"/>
            <a:ext cx="330200" cy="342900"/>
          </a:xfrm>
          <a:prstGeom prst="parallelogram">
            <a:avLst/>
          </a:prstGeom>
          <a:gradFill>
            <a:gsLst>
              <a:gs pos="0">
                <a:srgbClr val="147DF3">
                  <a:lumMod val="60000"/>
                  <a:lumOff val="40000"/>
                </a:srgbClr>
              </a:gs>
              <a:gs pos="68000">
                <a:srgbClr val="147DF3">
                  <a:lumMod val="60000"/>
                  <a:lumOff val="40000"/>
                </a:srgbClr>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A53386B1-638E-D7EE-A181-BB9CE185776D}"/>
              </a:ext>
            </a:extLst>
          </p:cNvPr>
          <p:cNvSpPr/>
          <p:nvPr/>
        </p:nvSpPr>
        <p:spPr>
          <a:xfrm>
            <a:off x="521948" y="319293"/>
            <a:ext cx="330200" cy="342900"/>
          </a:xfrm>
          <a:prstGeom prst="parallelogram">
            <a:avLst/>
          </a:prstGeom>
          <a:gradFill>
            <a:gsLst>
              <a:gs pos="0">
                <a:srgbClr val="147DF3"/>
              </a:gs>
              <a:gs pos="66000">
                <a:srgbClr val="004387"/>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7" name="文本框 16">
            <a:extLst>
              <a:ext uri="{FF2B5EF4-FFF2-40B4-BE49-F238E27FC236}">
                <a16:creationId xmlns:a16="http://schemas.microsoft.com/office/drawing/2014/main" id="{A99F76E3-478A-F815-22C2-4C6D2FA5D353}"/>
              </a:ext>
            </a:extLst>
          </p:cNvPr>
          <p:cNvSpPr txBox="1"/>
          <p:nvPr/>
        </p:nvSpPr>
        <p:spPr>
          <a:xfrm>
            <a:off x="930444" y="192506"/>
            <a:ext cx="8005011" cy="646331"/>
          </a:xfrm>
          <a:prstGeom prst="rect">
            <a:avLst/>
          </a:prstGeom>
          <a:noFill/>
        </p:spPr>
        <p:txBody>
          <a:bodyPr wrap="square" rtlCol="0">
            <a:spAutoFit/>
          </a:bodyPr>
          <a:lstStyle/>
          <a:p>
            <a:r>
              <a:rPr kumimoji="1" lang="en-US" altLang="zh-CN" sz="3600" b="1" dirty="0">
                <a:solidFill>
                  <a:srgbClr val="004387"/>
                </a:solidFill>
                <a:latin typeface="Microsoft YaHei" panose="020B0503020204020204" pitchFamily="34" charset="-122"/>
                <a:ea typeface="Microsoft YaHei" panose="020B0503020204020204" pitchFamily="34" charset="-122"/>
              </a:rPr>
              <a:t>10.3 Diffusivities</a:t>
            </a:r>
            <a:endParaRPr kumimoji="1" lang="zh-CN" altLang="en-US" sz="3600" b="1" dirty="0">
              <a:solidFill>
                <a:srgbClr val="004387"/>
              </a:solidFill>
              <a:latin typeface="Microsoft YaHei" panose="020B0503020204020204" pitchFamily="34" charset="-122"/>
              <a:ea typeface="Microsoft YaHei" panose="020B0503020204020204" pitchFamily="34" charset="-122"/>
            </a:endParaRPr>
          </a:p>
        </p:txBody>
      </p:sp>
      <p:sp>
        <p:nvSpPr>
          <p:cNvPr id="2" name="矩形 1">
            <a:extLst>
              <a:ext uri="{FF2B5EF4-FFF2-40B4-BE49-F238E27FC236}">
                <a16:creationId xmlns:a16="http://schemas.microsoft.com/office/drawing/2014/main" id="{E6A949B5-ED84-4D15-82BD-E4CB4965EB57}"/>
              </a:ext>
            </a:extLst>
          </p:cNvPr>
          <p:cNvSpPr/>
          <p:nvPr/>
        </p:nvSpPr>
        <p:spPr>
          <a:xfrm>
            <a:off x="1032102" y="1111689"/>
            <a:ext cx="10107676" cy="2343655"/>
          </a:xfrm>
          <a:prstGeom prst="rect">
            <a:avLst/>
          </a:prstGeom>
        </p:spPr>
        <p:txBody>
          <a:bodyPr wrap="square">
            <a:spAutoFit/>
          </a:bodyPr>
          <a:lstStyle/>
          <a:p>
            <a:pPr marL="342900" indent="-342900">
              <a:lnSpc>
                <a:spcPct val="150000"/>
              </a:lnSpc>
              <a:buFont typeface="Wingdings" panose="05000000000000000000" pitchFamily="2" charset="2"/>
              <a:buChar char="p"/>
            </a:pPr>
            <a:r>
              <a:rPr lang="en-US" altLang="zh-CN" sz="2000" dirty="0">
                <a:latin typeface="Arial" panose="020B0604020202020204" pitchFamily="34" charset="0"/>
                <a:cs typeface="Arial" panose="020B0604020202020204" pitchFamily="34" charset="0"/>
              </a:rPr>
              <a:t>The second law of thermodynamics explains that matter will diffuse spontaneously from a region of </a:t>
            </a:r>
            <a:r>
              <a:rPr lang="en-US" altLang="zh-CN" sz="2000" b="1" dirty="0">
                <a:solidFill>
                  <a:srgbClr val="C00000"/>
                </a:solidFill>
                <a:latin typeface="Arial" panose="020B0604020202020204" pitchFamily="34" charset="0"/>
                <a:cs typeface="Arial" panose="020B0604020202020204" pitchFamily="34" charset="0"/>
              </a:rPr>
              <a:t>high concentration to one of low concentration</a:t>
            </a:r>
            <a:r>
              <a:rPr lang="en-US" altLang="zh-CN" sz="2000" dirty="0">
                <a:latin typeface="Arial" panose="020B0604020202020204" pitchFamily="34" charset="0"/>
                <a:cs typeface="Arial" panose="020B0604020202020204" pitchFamily="34" charset="0"/>
              </a:rPr>
              <a:t>. Fick’s first law can be taken as a definition of the </a:t>
            </a:r>
            <a:r>
              <a:rPr lang="en-US" altLang="zh-CN" sz="2000" b="1" dirty="0">
                <a:latin typeface="Arial" panose="020B0604020202020204" pitchFamily="34" charset="0"/>
                <a:cs typeface="Arial" panose="020B0604020202020204" pitchFamily="34" charset="0"/>
              </a:rPr>
              <a:t>diffusivity.</a:t>
            </a:r>
            <a:endParaRPr lang="en-US" altLang="zh-CN" sz="2000" dirty="0">
              <a:latin typeface="Arial" panose="020B0604020202020204" pitchFamily="34" charset="0"/>
              <a:cs typeface="Arial" panose="020B0604020202020204" pitchFamily="34" charset="0"/>
            </a:endParaRPr>
          </a:p>
          <a:p>
            <a:pPr marL="342900" indent="-342900">
              <a:lnSpc>
                <a:spcPct val="150000"/>
              </a:lnSpc>
              <a:buFont typeface="Wingdings" panose="05000000000000000000" pitchFamily="2" charset="2"/>
              <a:buChar char="p"/>
            </a:pPr>
            <a:r>
              <a:rPr lang="en-US" altLang="zh-CN" sz="2000" dirty="0">
                <a:latin typeface="Arial" panose="020B0604020202020204" pitchFamily="34" charset="0"/>
                <a:cs typeface="Arial" panose="020B0604020202020204" pitchFamily="34" charset="0"/>
              </a:rPr>
              <a:t>Diffusivity is the (proportionality) constant between the rate of flux of matter and the concentration gradient. Thus, </a:t>
            </a:r>
          </a:p>
        </p:txBody>
      </p:sp>
      <p:pic>
        <p:nvPicPr>
          <p:cNvPr id="4" name="图片 3">
            <a:extLst>
              <a:ext uri="{FF2B5EF4-FFF2-40B4-BE49-F238E27FC236}">
                <a16:creationId xmlns:a16="http://schemas.microsoft.com/office/drawing/2014/main" id="{7A81C2C8-079A-40C3-90C5-D1CDBDDCE1AF}"/>
              </a:ext>
            </a:extLst>
          </p:cNvPr>
          <p:cNvPicPr>
            <a:picLocks noChangeAspect="1"/>
          </p:cNvPicPr>
          <p:nvPr/>
        </p:nvPicPr>
        <p:blipFill>
          <a:blip r:embed="rId3"/>
          <a:stretch>
            <a:fillRect/>
          </a:stretch>
        </p:blipFill>
        <p:spPr>
          <a:xfrm>
            <a:off x="2511606" y="3429000"/>
            <a:ext cx="6328736" cy="2462908"/>
          </a:xfrm>
          <a:prstGeom prst="rect">
            <a:avLst/>
          </a:prstGeom>
        </p:spPr>
      </p:pic>
      <p:sp>
        <p:nvSpPr>
          <p:cNvPr id="3" name="矩形 2">
            <a:extLst>
              <a:ext uri="{FF2B5EF4-FFF2-40B4-BE49-F238E27FC236}">
                <a16:creationId xmlns:a16="http://schemas.microsoft.com/office/drawing/2014/main" id="{E567B1C8-5C91-45CE-92A2-A1E07E2AD355}"/>
              </a:ext>
            </a:extLst>
          </p:cNvPr>
          <p:cNvSpPr/>
          <p:nvPr/>
        </p:nvSpPr>
        <p:spPr>
          <a:xfrm>
            <a:off x="1032102" y="5828864"/>
            <a:ext cx="11009739" cy="463653"/>
          </a:xfrm>
          <a:prstGeom prst="rect">
            <a:avLst/>
          </a:prstGeom>
        </p:spPr>
        <p:txBody>
          <a:bodyPr wrap="square">
            <a:spAutoFit/>
          </a:bodyPr>
          <a:lstStyle/>
          <a:p>
            <a:pPr marL="285750" indent="-285750">
              <a:lnSpc>
                <a:spcPct val="150000"/>
              </a:lnSpc>
              <a:buFont typeface="Wingdings" panose="05000000000000000000" pitchFamily="2" charset="2"/>
              <a:buChar char="p"/>
            </a:pPr>
            <a:r>
              <a:rPr lang="en-US" altLang="zh-CN" dirty="0">
                <a:latin typeface="Arial" panose="020B0604020202020204" pitchFamily="34" charset="0"/>
                <a:cs typeface="Arial" panose="020B0604020202020204" pitchFamily="34" charset="0"/>
              </a:rPr>
              <a:t>Since the concentration decreases in the direction of diffusion, a negative sign is necessary in Eq. (10.5).</a:t>
            </a:r>
            <a:endParaRPr lang="zh-CN" altLang="en-US" dirty="0"/>
          </a:p>
        </p:txBody>
      </p:sp>
    </p:spTree>
    <p:extLst>
      <p:ext uri="{BB962C8B-B14F-4D97-AF65-F5344CB8AC3E}">
        <p14:creationId xmlns:p14="http://schemas.microsoft.com/office/powerpoint/2010/main" val="1490011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descr="蓝色的天空&#10;&#10;描述已自动生成">
            <a:extLst>
              <a:ext uri="{FF2B5EF4-FFF2-40B4-BE49-F238E27FC236}">
                <a16:creationId xmlns:a16="http://schemas.microsoft.com/office/drawing/2014/main" id="{5339DC0A-88DE-BF10-CA18-8EF8325A57D4}"/>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26" name="图片 25">
            <a:extLst>
              <a:ext uri="{FF2B5EF4-FFF2-40B4-BE49-F238E27FC236}">
                <a16:creationId xmlns:a16="http://schemas.microsoft.com/office/drawing/2014/main" id="{53A88C5C-F607-74C4-BE22-F3C689DD5236}"/>
              </a:ext>
            </a:extLst>
          </p:cNvPr>
          <p:cNvPicPr>
            <a:picLocks noChangeAspect="1"/>
          </p:cNvPicPr>
          <p:nvPr/>
        </p:nvPicPr>
        <p:blipFill rotWithShape="1">
          <a:blip r:embed="rId3">
            <a:alphaModFix amt="20000"/>
          </a:blip>
          <a:srcRect b="20093"/>
          <a:stretch/>
        </p:blipFill>
        <p:spPr>
          <a:xfrm>
            <a:off x="-1" y="2623354"/>
            <a:ext cx="12191999" cy="4238089"/>
          </a:xfrm>
          <a:prstGeom prst="rect">
            <a:avLst/>
          </a:prstGeom>
        </p:spPr>
      </p:pic>
      <p:sp>
        <p:nvSpPr>
          <p:cNvPr id="12" name="矩形 11">
            <a:extLst>
              <a:ext uri="{FF2B5EF4-FFF2-40B4-BE49-F238E27FC236}">
                <a16:creationId xmlns:a16="http://schemas.microsoft.com/office/drawing/2014/main" id="{A5A5E766-1B89-65F7-EA64-09353B705FAF}"/>
              </a:ext>
            </a:extLst>
          </p:cNvPr>
          <p:cNvSpPr/>
          <p:nvPr/>
        </p:nvSpPr>
        <p:spPr>
          <a:xfrm>
            <a:off x="0" y="1296740"/>
            <a:ext cx="12192000" cy="4437552"/>
          </a:xfrm>
          <a:prstGeom prst="rect">
            <a:avLst/>
          </a:prstGeom>
          <a:solidFill>
            <a:srgbClr val="004387">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61560128-4AE0-53D4-51AC-56FD4CC5CD96}"/>
              </a:ext>
            </a:extLst>
          </p:cNvPr>
          <p:cNvSpPr txBox="1"/>
          <p:nvPr/>
        </p:nvSpPr>
        <p:spPr>
          <a:xfrm>
            <a:off x="829489" y="2881897"/>
            <a:ext cx="2390481" cy="523220"/>
          </a:xfrm>
          <a:prstGeom prst="rect">
            <a:avLst/>
          </a:prstGeom>
          <a:noFill/>
        </p:spPr>
        <p:txBody>
          <a:bodyPr wrap="square" rtlCol="0">
            <a:spAutoFit/>
          </a:bodyPr>
          <a:lstStyle/>
          <a:p>
            <a:pPr algn="ctr"/>
            <a:r>
              <a:rPr lang="en-US" altLang="zh-CN" sz="2800" dirty="0">
                <a:solidFill>
                  <a:schemeClr val="bg1"/>
                </a:solidFill>
                <a:latin typeface="Arial" panose="020B0604020202020204" pitchFamily="34" charset="0"/>
                <a:cs typeface="Arial" panose="020B0604020202020204" pitchFamily="34" charset="0"/>
              </a:rPr>
              <a:t>CONTENTS</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23" name="矩形 22">
            <a:extLst>
              <a:ext uri="{FF2B5EF4-FFF2-40B4-BE49-F238E27FC236}">
                <a16:creationId xmlns:a16="http://schemas.microsoft.com/office/drawing/2014/main" id="{DBCAF769-02D2-8FBD-C67F-0E8D0CB65F9E}"/>
              </a:ext>
            </a:extLst>
          </p:cNvPr>
          <p:cNvSpPr/>
          <p:nvPr/>
        </p:nvSpPr>
        <p:spPr>
          <a:xfrm>
            <a:off x="1462754" y="3753685"/>
            <a:ext cx="1123951" cy="47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内容占位符 9">
            <a:extLst>
              <a:ext uri="{FF2B5EF4-FFF2-40B4-BE49-F238E27FC236}">
                <a16:creationId xmlns:a16="http://schemas.microsoft.com/office/drawing/2014/main" id="{0D625E92-E3C9-2301-3E8D-D338E04231C1}"/>
              </a:ext>
            </a:extLst>
          </p:cNvPr>
          <p:cNvPicPr>
            <a:picLocks noChangeAspect="1"/>
          </p:cNvPicPr>
          <p:nvPr/>
        </p:nvPicPr>
        <p:blipFill>
          <a:blip r:embed="rId4"/>
          <a:stretch>
            <a:fillRect/>
          </a:stretch>
        </p:blipFill>
        <p:spPr>
          <a:xfrm>
            <a:off x="9297090" y="332510"/>
            <a:ext cx="2546935" cy="719919"/>
          </a:xfrm>
          <a:prstGeom prst="rect">
            <a:avLst/>
          </a:prstGeom>
        </p:spPr>
      </p:pic>
      <p:sp>
        <p:nvSpPr>
          <p:cNvPr id="2" name="矩形 1">
            <a:extLst>
              <a:ext uri="{FF2B5EF4-FFF2-40B4-BE49-F238E27FC236}">
                <a16:creationId xmlns:a16="http://schemas.microsoft.com/office/drawing/2014/main" id="{4B9332A4-3574-407E-B90C-D4E9EFFEE583}"/>
              </a:ext>
            </a:extLst>
          </p:cNvPr>
          <p:cNvSpPr/>
          <p:nvPr/>
        </p:nvSpPr>
        <p:spPr>
          <a:xfrm>
            <a:off x="4341352" y="1593501"/>
            <a:ext cx="6096000" cy="3671005"/>
          </a:xfrm>
          <a:prstGeom prst="rect">
            <a:avLst/>
          </a:prstGeom>
        </p:spPr>
        <p:txBody>
          <a:bodyPr>
            <a:spAutoFit/>
          </a:bodyPr>
          <a:lstStyle/>
          <a:p>
            <a:pPr>
              <a:lnSpc>
                <a:spcPct val="200000"/>
              </a:lnSpc>
            </a:pPr>
            <a:r>
              <a:rPr lang="en-US" altLang="zh-CN" sz="2400" b="1" dirty="0">
                <a:solidFill>
                  <a:schemeClr val="bg1"/>
                </a:solidFill>
                <a:latin typeface="Arial" panose="020B0604020202020204" pitchFamily="34" charset="0"/>
                <a:cs typeface="Arial" panose="020B0604020202020204" pitchFamily="34" charset="0"/>
              </a:rPr>
              <a:t>10.1 Introduction </a:t>
            </a:r>
            <a:br>
              <a:rPr lang="en-US" altLang="zh-CN" sz="2400" b="1" dirty="0">
                <a:solidFill>
                  <a:schemeClr val="bg1"/>
                </a:solidFill>
                <a:latin typeface="Arial" panose="020B0604020202020204" pitchFamily="34" charset="0"/>
                <a:cs typeface="Arial" panose="020B0604020202020204" pitchFamily="34" charset="0"/>
              </a:rPr>
            </a:br>
            <a:r>
              <a:rPr lang="en-US" altLang="zh-CN" sz="2400" b="1" dirty="0">
                <a:solidFill>
                  <a:schemeClr val="bg1"/>
                </a:solidFill>
                <a:latin typeface="Arial" panose="020B0604020202020204" pitchFamily="34" charset="0"/>
                <a:cs typeface="Arial" panose="020B0604020202020204" pitchFamily="34" charset="0"/>
              </a:rPr>
              <a:t>10.2 Vapor Pressure </a:t>
            </a:r>
            <a:br>
              <a:rPr lang="en-US" altLang="zh-CN" sz="2400" b="1" dirty="0">
                <a:solidFill>
                  <a:schemeClr val="bg1"/>
                </a:solidFill>
                <a:latin typeface="Arial" panose="020B0604020202020204" pitchFamily="34" charset="0"/>
                <a:cs typeface="Arial" panose="020B0604020202020204" pitchFamily="34" charset="0"/>
              </a:rPr>
            </a:br>
            <a:r>
              <a:rPr lang="en-US" altLang="zh-CN" sz="2400" b="1" dirty="0">
                <a:solidFill>
                  <a:schemeClr val="bg1"/>
                </a:solidFill>
                <a:latin typeface="Arial" panose="020B0604020202020204" pitchFamily="34" charset="0"/>
                <a:cs typeface="Arial" panose="020B0604020202020204" pitchFamily="34" charset="0"/>
              </a:rPr>
              <a:t>10.3 Diffusivities </a:t>
            </a:r>
            <a:br>
              <a:rPr lang="en-US" altLang="zh-CN" sz="2400" b="1" dirty="0">
                <a:solidFill>
                  <a:schemeClr val="bg1"/>
                </a:solidFill>
                <a:latin typeface="Arial" panose="020B0604020202020204" pitchFamily="34" charset="0"/>
                <a:cs typeface="Arial" panose="020B0604020202020204" pitchFamily="34" charset="0"/>
              </a:rPr>
            </a:br>
            <a:r>
              <a:rPr lang="en-US" altLang="zh-CN" sz="2400" b="1" dirty="0">
                <a:solidFill>
                  <a:srgbClr val="FFFF00"/>
                </a:solidFill>
                <a:latin typeface="Arial" panose="020B0604020202020204" pitchFamily="34" charset="0"/>
                <a:cs typeface="Arial" panose="020B0604020202020204" pitchFamily="34" charset="0"/>
              </a:rPr>
              <a:t>10.4 Gas-Liquid and Gas-Solid Equilibria </a:t>
            </a:r>
            <a:br>
              <a:rPr lang="en-US" altLang="zh-CN" sz="2400" b="1" dirty="0">
                <a:solidFill>
                  <a:schemeClr val="bg1"/>
                </a:solidFill>
                <a:latin typeface="Arial" panose="020B0604020202020204" pitchFamily="34" charset="0"/>
                <a:cs typeface="Arial" panose="020B0604020202020204" pitchFamily="34" charset="0"/>
              </a:rPr>
            </a:br>
            <a:r>
              <a:rPr lang="en-US" altLang="zh-CN" sz="2400" b="1" dirty="0">
                <a:solidFill>
                  <a:schemeClr val="bg1"/>
                </a:solidFill>
                <a:latin typeface="Arial" panose="020B0604020202020204" pitchFamily="34" charset="0"/>
                <a:cs typeface="Arial" panose="020B0604020202020204" pitchFamily="34" charset="0"/>
              </a:rPr>
              <a:t>10.5 Chemical Reactions </a:t>
            </a:r>
            <a:endParaRPr lang="zh-CN" altLang="en-US" sz="2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17663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平行四边形 13">
            <a:extLst>
              <a:ext uri="{FF2B5EF4-FFF2-40B4-BE49-F238E27FC236}">
                <a16:creationId xmlns:a16="http://schemas.microsoft.com/office/drawing/2014/main" id="{53602AF9-99D9-875A-FFE8-3CCB9C7CA53C}"/>
              </a:ext>
            </a:extLst>
          </p:cNvPr>
          <p:cNvSpPr/>
          <p:nvPr/>
        </p:nvSpPr>
        <p:spPr>
          <a:xfrm>
            <a:off x="375899" y="389143"/>
            <a:ext cx="330200" cy="342900"/>
          </a:xfrm>
          <a:prstGeom prst="parallelogram">
            <a:avLst/>
          </a:prstGeom>
          <a:gradFill>
            <a:gsLst>
              <a:gs pos="0">
                <a:srgbClr val="147DF3">
                  <a:lumMod val="60000"/>
                  <a:lumOff val="40000"/>
                </a:srgbClr>
              </a:gs>
              <a:gs pos="68000">
                <a:srgbClr val="147DF3">
                  <a:lumMod val="60000"/>
                  <a:lumOff val="40000"/>
                </a:srgbClr>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A53386B1-638E-D7EE-A181-BB9CE185776D}"/>
              </a:ext>
            </a:extLst>
          </p:cNvPr>
          <p:cNvSpPr/>
          <p:nvPr/>
        </p:nvSpPr>
        <p:spPr>
          <a:xfrm>
            <a:off x="521948" y="319293"/>
            <a:ext cx="330200" cy="342900"/>
          </a:xfrm>
          <a:prstGeom prst="parallelogram">
            <a:avLst/>
          </a:prstGeom>
          <a:gradFill>
            <a:gsLst>
              <a:gs pos="0">
                <a:srgbClr val="147DF3"/>
              </a:gs>
              <a:gs pos="66000">
                <a:srgbClr val="004387"/>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7" name="文本框 16">
            <a:extLst>
              <a:ext uri="{FF2B5EF4-FFF2-40B4-BE49-F238E27FC236}">
                <a16:creationId xmlns:a16="http://schemas.microsoft.com/office/drawing/2014/main" id="{A99F76E3-478A-F815-22C2-4C6D2FA5D353}"/>
              </a:ext>
            </a:extLst>
          </p:cNvPr>
          <p:cNvSpPr txBox="1"/>
          <p:nvPr/>
        </p:nvSpPr>
        <p:spPr>
          <a:xfrm>
            <a:off x="930445" y="192506"/>
            <a:ext cx="9446009" cy="646331"/>
          </a:xfrm>
          <a:prstGeom prst="rect">
            <a:avLst/>
          </a:prstGeom>
          <a:noFill/>
        </p:spPr>
        <p:txBody>
          <a:bodyPr wrap="square" rtlCol="0">
            <a:spAutoFit/>
          </a:bodyPr>
          <a:lstStyle/>
          <a:p>
            <a:r>
              <a:rPr kumimoji="1" lang="en-US" altLang="zh-CN" sz="3600" b="1" dirty="0">
                <a:solidFill>
                  <a:srgbClr val="004387"/>
                </a:solidFill>
                <a:latin typeface="Microsoft YaHei" panose="020B0503020204020204" pitchFamily="34" charset="-122"/>
                <a:ea typeface="Microsoft YaHei" panose="020B0503020204020204" pitchFamily="34" charset="-122"/>
              </a:rPr>
              <a:t>10.4 Gas-Liquid and Gas-Solid Equilibria</a:t>
            </a:r>
            <a:endParaRPr kumimoji="1" lang="zh-CN" altLang="en-US" sz="3600" b="1" dirty="0">
              <a:solidFill>
                <a:srgbClr val="004387"/>
              </a:solidFill>
              <a:latin typeface="Microsoft YaHei" panose="020B0503020204020204" pitchFamily="34" charset="-122"/>
              <a:ea typeface="Microsoft YaHei" panose="020B0503020204020204" pitchFamily="34" charset="-122"/>
            </a:endParaRPr>
          </a:p>
        </p:txBody>
      </p:sp>
      <p:sp>
        <p:nvSpPr>
          <p:cNvPr id="2" name="矩形 1">
            <a:extLst>
              <a:ext uri="{FF2B5EF4-FFF2-40B4-BE49-F238E27FC236}">
                <a16:creationId xmlns:a16="http://schemas.microsoft.com/office/drawing/2014/main" id="{E6A949B5-ED84-4D15-82BD-E4CB4965EB57}"/>
              </a:ext>
            </a:extLst>
          </p:cNvPr>
          <p:cNvSpPr/>
          <p:nvPr/>
        </p:nvSpPr>
        <p:spPr>
          <a:xfrm>
            <a:off x="1526903" y="1306669"/>
            <a:ext cx="8992680" cy="3780522"/>
          </a:xfrm>
          <a:prstGeom prst="rect">
            <a:avLst/>
          </a:prstGeom>
        </p:spPr>
        <p:txBody>
          <a:bodyPr wrap="square">
            <a:spAutoFit/>
          </a:bodyPr>
          <a:lstStyle/>
          <a:p>
            <a:pPr algn="just">
              <a:lnSpc>
                <a:spcPct val="150000"/>
              </a:lnSpc>
            </a:pPr>
            <a:r>
              <a:rPr lang="en-US" altLang="zh-CN" b="1" dirty="0">
                <a:latin typeface="Arial" panose="020B0604020202020204" pitchFamily="34" charset="0"/>
                <a:cs typeface="Arial" panose="020B0604020202020204" pitchFamily="34" charset="0"/>
              </a:rPr>
              <a:t>Solubility</a:t>
            </a:r>
          </a:p>
          <a:p>
            <a:pPr marL="285750" indent="-285750" algn="just">
              <a:lnSpc>
                <a:spcPct val="150000"/>
              </a:lnSpc>
              <a:buFont typeface="Wingdings" panose="05000000000000000000" pitchFamily="2" charset="2"/>
              <a:buChar char="p"/>
            </a:pPr>
            <a:r>
              <a:rPr lang="en-US" altLang="zh-CN" dirty="0">
                <a:latin typeface="Arial" panose="020B0604020202020204" pitchFamily="34" charset="0"/>
                <a:cs typeface="Arial" panose="020B0604020202020204" pitchFamily="34" charset="0"/>
              </a:rPr>
              <a:t>In the absorption process, once a gas molecule has diffused through the stagnant gas film it must be absorbed into the liquid. Normally, we assume that at an interface (which has no depth), local equilibrium is established virtually instantaneously. </a:t>
            </a:r>
          </a:p>
          <a:p>
            <a:pPr marL="285750" indent="-285750" algn="just">
              <a:lnSpc>
                <a:spcPct val="150000"/>
              </a:lnSpc>
              <a:buFont typeface="Wingdings" panose="05000000000000000000" pitchFamily="2" charset="2"/>
              <a:buChar char="p"/>
            </a:pPr>
            <a:r>
              <a:rPr lang="en-US" altLang="zh-CN" dirty="0">
                <a:latin typeface="Arial" panose="020B0604020202020204" pitchFamily="34" charset="0"/>
                <a:cs typeface="Arial" panose="020B0604020202020204" pitchFamily="34" charset="0"/>
              </a:rPr>
              <a:t>Once absorbed, the pollutant then diffuses through a stagnant liquid film into the bulk liquid. </a:t>
            </a:r>
          </a:p>
          <a:p>
            <a:pPr marL="285750" indent="-285750" algn="just">
              <a:lnSpc>
                <a:spcPct val="150000"/>
              </a:lnSpc>
              <a:buFont typeface="Wingdings" panose="05000000000000000000" pitchFamily="2" charset="2"/>
              <a:buChar char="p"/>
            </a:pPr>
            <a:r>
              <a:rPr lang="en-US" altLang="zh-CN" dirty="0">
                <a:latin typeface="Arial" panose="020B0604020202020204" pitchFamily="34" charset="0"/>
                <a:cs typeface="Arial" panose="020B0604020202020204" pitchFamily="34" charset="0"/>
              </a:rPr>
              <a:t>However, even though the rate of absorption is very fast and thus not a limitation, the extent of absorption (the solubility) is crucial to the overall objective of mass transfer.</a:t>
            </a:r>
          </a:p>
        </p:txBody>
      </p:sp>
    </p:spTree>
    <p:extLst>
      <p:ext uri="{BB962C8B-B14F-4D97-AF65-F5344CB8AC3E}">
        <p14:creationId xmlns:p14="http://schemas.microsoft.com/office/powerpoint/2010/main" val="34532014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平行四边形 13">
            <a:extLst>
              <a:ext uri="{FF2B5EF4-FFF2-40B4-BE49-F238E27FC236}">
                <a16:creationId xmlns:a16="http://schemas.microsoft.com/office/drawing/2014/main" id="{53602AF9-99D9-875A-FFE8-3CCB9C7CA53C}"/>
              </a:ext>
            </a:extLst>
          </p:cNvPr>
          <p:cNvSpPr/>
          <p:nvPr/>
        </p:nvSpPr>
        <p:spPr>
          <a:xfrm>
            <a:off x="375899" y="389143"/>
            <a:ext cx="330200" cy="342900"/>
          </a:xfrm>
          <a:prstGeom prst="parallelogram">
            <a:avLst/>
          </a:prstGeom>
          <a:gradFill>
            <a:gsLst>
              <a:gs pos="0">
                <a:srgbClr val="147DF3">
                  <a:lumMod val="60000"/>
                  <a:lumOff val="40000"/>
                </a:srgbClr>
              </a:gs>
              <a:gs pos="68000">
                <a:srgbClr val="147DF3">
                  <a:lumMod val="60000"/>
                  <a:lumOff val="40000"/>
                </a:srgbClr>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A53386B1-638E-D7EE-A181-BB9CE185776D}"/>
              </a:ext>
            </a:extLst>
          </p:cNvPr>
          <p:cNvSpPr/>
          <p:nvPr/>
        </p:nvSpPr>
        <p:spPr>
          <a:xfrm>
            <a:off x="521948" y="319293"/>
            <a:ext cx="330200" cy="342900"/>
          </a:xfrm>
          <a:prstGeom prst="parallelogram">
            <a:avLst/>
          </a:prstGeom>
          <a:gradFill>
            <a:gsLst>
              <a:gs pos="0">
                <a:srgbClr val="147DF3"/>
              </a:gs>
              <a:gs pos="66000">
                <a:srgbClr val="004387"/>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7" name="文本框 16">
            <a:extLst>
              <a:ext uri="{FF2B5EF4-FFF2-40B4-BE49-F238E27FC236}">
                <a16:creationId xmlns:a16="http://schemas.microsoft.com/office/drawing/2014/main" id="{A99F76E3-478A-F815-22C2-4C6D2FA5D353}"/>
              </a:ext>
            </a:extLst>
          </p:cNvPr>
          <p:cNvSpPr txBox="1"/>
          <p:nvPr/>
        </p:nvSpPr>
        <p:spPr>
          <a:xfrm>
            <a:off x="930445" y="192506"/>
            <a:ext cx="9446009" cy="646331"/>
          </a:xfrm>
          <a:prstGeom prst="rect">
            <a:avLst/>
          </a:prstGeom>
          <a:noFill/>
        </p:spPr>
        <p:txBody>
          <a:bodyPr wrap="square" rtlCol="0">
            <a:spAutoFit/>
          </a:bodyPr>
          <a:lstStyle/>
          <a:p>
            <a:r>
              <a:rPr kumimoji="1" lang="en-US" altLang="zh-CN" sz="3600" b="1" dirty="0">
                <a:solidFill>
                  <a:srgbClr val="004387"/>
                </a:solidFill>
                <a:latin typeface="Microsoft YaHei" panose="020B0503020204020204" pitchFamily="34" charset="-122"/>
                <a:ea typeface="Microsoft YaHei" panose="020B0503020204020204" pitchFamily="34" charset="-122"/>
              </a:rPr>
              <a:t>10.4 Gas-Liquid and Gas-Solid Equilibria</a:t>
            </a:r>
            <a:endParaRPr kumimoji="1" lang="zh-CN" altLang="en-US" sz="3600" b="1" dirty="0">
              <a:solidFill>
                <a:srgbClr val="004387"/>
              </a:solidFill>
              <a:latin typeface="Microsoft YaHei" panose="020B0503020204020204" pitchFamily="34" charset="-122"/>
              <a:ea typeface="Microsoft YaHei" panose="020B0503020204020204" pitchFamily="34" charset="-122"/>
            </a:endParaRPr>
          </a:p>
        </p:txBody>
      </p:sp>
      <p:sp>
        <p:nvSpPr>
          <p:cNvPr id="2" name="矩形 1">
            <a:extLst>
              <a:ext uri="{FF2B5EF4-FFF2-40B4-BE49-F238E27FC236}">
                <a16:creationId xmlns:a16="http://schemas.microsoft.com/office/drawing/2014/main" id="{E6A949B5-ED84-4D15-82BD-E4CB4965EB57}"/>
              </a:ext>
            </a:extLst>
          </p:cNvPr>
          <p:cNvSpPr>
            <a:spLocks/>
          </p:cNvSpPr>
          <p:nvPr/>
        </p:nvSpPr>
        <p:spPr>
          <a:xfrm>
            <a:off x="1005595" y="1288677"/>
            <a:ext cx="9589138" cy="1333698"/>
          </a:xfrm>
          <a:prstGeom prst="rect">
            <a:avLst/>
          </a:prstGeom>
        </p:spPr>
        <p:txBody>
          <a:bodyPr wrap="square">
            <a:spAutoFit/>
          </a:bodyPr>
          <a:lstStyle/>
          <a:p>
            <a:pPr algn="just">
              <a:lnSpc>
                <a:spcPct val="150000"/>
              </a:lnSpc>
            </a:pPr>
            <a:r>
              <a:rPr lang="en-US" altLang="zh-CN" sz="2000" b="1" dirty="0">
                <a:latin typeface="Arial" panose="020B0604020202020204" pitchFamily="34" charset="0"/>
                <a:cs typeface="Arial" panose="020B0604020202020204" pitchFamily="34" charset="0"/>
              </a:rPr>
              <a:t>Henry’s law </a:t>
            </a:r>
          </a:p>
          <a:p>
            <a:pPr algn="just">
              <a:lnSpc>
                <a:spcPct val="150000"/>
              </a:lnSpc>
            </a:pPr>
            <a:r>
              <a:rPr lang="en-US" altLang="zh-CN" dirty="0">
                <a:latin typeface="Arial" panose="020B0604020202020204" pitchFamily="34" charset="0"/>
                <a:cs typeface="Arial" panose="020B0604020202020204" pitchFamily="34" charset="0"/>
              </a:rPr>
              <a:t>For dilute solutions, the concentrations of the pollutant in the gas and the liquid are often linearly related. This relationship is known as Henry’s law, which can be expressed as</a:t>
            </a:r>
          </a:p>
        </p:txBody>
      </p:sp>
      <p:sp>
        <p:nvSpPr>
          <p:cNvPr id="5" name="矩形 4">
            <a:extLst>
              <a:ext uri="{FF2B5EF4-FFF2-40B4-BE49-F238E27FC236}">
                <a16:creationId xmlns:a16="http://schemas.microsoft.com/office/drawing/2014/main" id="{2D6BB560-BACC-490A-8232-5E471CA5994E}"/>
              </a:ext>
            </a:extLst>
          </p:cNvPr>
          <p:cNvSpPr>
            <a:spLocks/>
          </p:cNvSpPr>
          <p:nvPr/>
        </p:nvSpPr>
        <p:spPr>
          <a:xfrm>
            <a:off x="930445" y="4094561"/>
            <a:ext cx="9589138" cy="2118529"/>
          </a:xfrm>
          <a:prstGeom prst="rect">
            <a:avLst/>
          </a:prstGeom>
        </p:spPr>
        <p:txBody>
          <a:bodyPr wrap="square">
            <a:spAutoFit/>
          </a:bodyPr>
          <a:lstStyle/>
          <a:p>
            <a:pPr algn="just">
              <a:lnSpc>
                <a:spcPct val="150000"/>
              </a:lnSpc>
            </a:pPr>
            <a:r>
              <a:rPr lang="en-US" altLang="zh-CN" dirty="0">
                <a:latin typeface="Arial" panose="020B0604020202020204" pitchFamily="34" charset="0"/>
                <a:cs typeface="Arial" panose="020B0604020202020204" pitchFamily="34" charset="0"/>
              </a:rPr>
              <a:t>Appendix B presents some data on Henry’s law constants. </a:t>
            </a:r>
          </a:p>
          <a:p>
            <a:pPr algn="just">
              <a:lnSpc>
                <a:spcPct val="150000"/>
              </a:lnSpc>
            </a:pPr>
            <a:endParaRPr lang="en-US" altLang="zh-CN" dirty="0">
              <a:latin typeface="Arial" panose="020B0604020202020204" pitchFamily="34" charset="0"/>
              <a:cs typeface="Arial" panose="020B0604020202020204" pitchFamily="34" charset="0"/>
            </a:endParaRPr>
          </a:p>
          <a:p>
            <a:pPr algn="just">
              <a:lnSpc>
                <a:spcPct val="150000"/>
              </a:lnSpc>
            </a:pPr>
            <a:r>
              <a:rPr lang="en-US" altLang="zh-CN" b="1" dirty="0">
                <a:latin typeface="Arial" panose="020B0604020202020204" pitchFamily="34" charset="0"/>
                <a:cs typeface="Arial" panose="020B0604020202020204" pitchFamily="34" charset="0"/>
              </a:rPr>
              <a:t>Note</a:t>
            </a:r>
            <a:r>
              <a:rPr lang="en-US" altLang="zh-CN" dirty="0">
                <a:latin typeface="Arial" panose="020B0604020202020204" pitchFamily="34" charset="0"/>
                <a:cs typeface="Arial" panose="020B0604020202020204" pitchFamily="34" charset="0"/>
              </a:rPr>
              <a:t> that (1) all Henry’s law constants have units, (2) Henry’s law constants vary with temperature, and (3) as xi increases, the relationship eventually becomes nonlinear; that is, at some value of xi, Eq. (10.6) is no longer valid.</a:t>
            </a:r>
            <a:endParaRPr lang="zh-CN" altLang="en-US" dirty="0">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7F98D646-301E-4310-BB5F-CEB9F33C7E92}"/>
              </a:ext>
            </a:extLst>
          </p:cNvPr>
          <p:cNvPicPr>
            <a:picLocks noChangeAspect="1"/>
          </p:cNvPicPr>
          <p:nvPr/>
        </p:nvPicPr>
        <p:blipFill rotWithShape="1">
          <a:blip r:embed="rId3"/>
          <a:srcRect t="4073"/>
          <a:stretch/>
        </p:blipFill>
        <p:spPr>
          <a:xfrm>
            <a:off x="1696115" y="2628905"/>
            <a:ext cx="8057797" cy="961465"/>
          </a:xfrm>
          <a:prstGeom prst="rect">
            <a:avLst/>
          </a:prstGeom>
        </p:spPr>
      </p:pic>
      <p:pic>
        <p:nvPicPr>
          <p:cNvPr id="9" name="图片 8">
            <a:extLst>
              <a:ext uri="{FF2B5EF4-FFF2-40B4-BE49-F238E27FC236}">
                <a16:creationId xmlns:a16="http://schemas.microsoft.com/office/drawing/2014/main" id="{120E8ACF-DEA7-41D5-9239-FD59E39DA00B}"/>
              </a:ext>
            </a:extLst>
          </p:cNvPr>
          <p:cNvPicPr>
            <a:picLocks noChangeAspect="1"/>
          </p:cNvPicPr>
          <p:nvPr/>
        </p:nvPicPr>
        <p:blipFill>
          <a:blip r:embed="rId4"/>
          <a:stretch>
            <a:fillRect/>
          </a:stretch>
        </p:blipFill>
        <p:spPr>
          <a:xfrm>
            <a:off x="2438088" y="3672281"/>
            <a:ext cx="6181477" cy="449825"/>
          </a:xfrm>
          <a:prstGeom prst="rect">
            <a:avLst/>
          </a:prstGeom>
        </p:spPr>
      </p:pic>
    </p:spTree>
    <p:extLst>
      <p:ext uri="{BB962C8B-B14F-4D97-AF65-F5344CB8AC3E}">
        <p14:creationId xmlns:p14="http://schemas.microsoft.com/office/powerpoint/2010/main" val="3877358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平行四边形 13">
            <a:extLst>
              <a:ext uri="{FF2B5EF4-FFF2-40B4-BE49-F238E27FC236}">
                <a16:creationId xmlns:a16="http://schemas.microsoft.com/office/drawing/2014/main" id="{53602AF9-99D9-875A-FFE8-3CCB9C7CA53C}"/>
              </a:ext>
            </a:extLst>
          </p:cNvPr>
          <p:cNvSpPr/>
          <p:nvPr/>
        </p:nvSpPr>
        <p:spPr>
          <a:xfrm>
            <a:off x="375899" y="389143"/>
            <a:ext cx="330200" cy="342900"/>
          </a:xfrm>
          <a:prstGeom prst="parallelogram">
            <a:avLst/>
          </a:prstGeom>
          <a:gradFill>
            <a:gsLst>
              <a:gs pos="0">
                <a:srgbClr val="147DF3">
                  <a:lumMod val="60000"/>
                  <a:lumOff val="40000"/>
                </a:srgbClr>
              </a:gs>
              <a:gs pos="68000">
                <a:srgbClr val="147DF3">
                  <a:lumMod val="60000"/>
                  <a:lumOff val="40000"/>
                </a:srgbClr>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A53386B1-638E-D7EE-A181-BB9CE185776D}"/>
              </a:ext>
            </a:extLst>
          </p:cNvPr>
          <p:cNvSpPr/>
          <p:nvPr/>
        </p:nvSpPr>
        <p:spPr>
          <a:xfrm>
            <a:off x="521948" y="319293"/>
            <a:ext cx="330200" cy="342900"/>
          </a:xfrm>
          <a:prstGeom prst="parallelogram">
            <a:avLst/>
          </a:prstGeom>
          <a:gradFill>
            <a:gsLst>
              <a:gs pos="0">
                <a:srgbClr val="147DF3"/>
              </a:gs>
              <a:gs pos="66000">
                <a:srgbClr val="004387"/>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7" name="文本框 16">
            <a:extLst>
              <a:ext uri="{FF2B5EF4-FFF2-40B4-BE49-F238E27FC236}">
                <a16:creationId xmlns:a16="http://schemas.microsoft.com/office/drawing/2014/main" id="{A99F76E3-478A-F815-22C2-4C6D2FA5D353}"/>
              </a:ext>
            </a:extLst>
          </p:cNvPr>
          <p:cNvSpPr txBox="1"/>
          <p:nvPr/>
        </p:nvSpPr>
        <p:spPr>
          <a:xfrm>
            <a:off x="930445" y="192506"/>
            <a:ext cx="9446009" cy="646331"/>
          </a:xfrm>
          <a:prstGeom prst="rect">
            <a:avLst/>
          </a:prstGeom>
          <a:noFill/>
        </p:spPr>
        <p:txBody>
          <a:bodyPr wrap="square" rtlCol="0">
            <a:spAutoFit/>
          </a:bodyPr>
          <a:lstStyle/>
          <a:p>
            <a:r>
              <a:rPr kumimoji="1" lang="en-US" altLang="zh-CN" sz="3600" b="1" dirty="0">
                <a:solidFill>
                  <a:srgbClr val="004387"/>
                </a:solidFill>
                <a:latin typeface="Microsoft YaHei" panose="020B0503020204020204" pitchFamily="34" charset="-122"/>
                <a:ea typeface="Microsoft YaHei" panose="020B0503020204020204" pitchFamily="34" charset="-122"/>
              </a:rPr>
              <a:t>10.4 Gas-Liquid and Gas-Solid Equilibria</a:t>
            </a:r>
            <a:endParaRPr kumimoji="1" lang="zh-CN" altLang="en-US" sz="3600" b="1" dirty="0">
              <a:solidFill>
                <a:srgbClr val="004387"/>
              </a:solidFill>
              <a:latin typeface="Microsoft YaHei" panose="020B0503020204020204" pitchFamily="34" charset="-122"/>
              <a:ea typeface="Microsoft YaHei" panose="020B0503020204020204" pitchFamily="34" charset="-122"/>
            </a:endParaRPr>
          </a:p>
        </p:txBody>
      </p:sp>
      <p:sp>
        <p:nvSpPr>
          <p:cNvPr id="2" name="矩形 1">
            <a:extLst>
              <a:ext uri="{FF2B5EF4-FFF2-40B4-BE49-F238E27FC236}">
                <a16:creationId xmlns:a16="http://schemas.microsoft.com/office/drawing/2014/main" id="{E6A949B5-ED84-4D15-82BD-E4CB4965EB57}"/>
              </a:ext>
            </a:extLst>
          </p:cNvPr>
          <p:cNvSpPr/>
          <p:nvPr/>
        </p:nvSpPr>
        <p:spPr>
          <a:xfrm>
            <a:off x="1032102" y="1111688"/>
            <a:ext cx="10107676" cy="2118529"/>
          </a:xfrm>
          <a:prstGeom prst="rect">
            <a:avLst/>
          </a:prstGeom>
        </p:spPr>
        <p:txBody>
          <a:bodyPr wrap="square">
            <a:spAutoFit/>
          </a:bodyPr>
          <a:lstStyle/>
          <a:p>
            <a:pPr>
              <a:lnSpc>
                <a:spcPct val="150000"/>
              </a:lnSpc>
            </a:pPr>
            <a:r>
              <a:rPr lang="en-US" altLang="zh-CN" b="1" dirty="0">
                <a:latin typeface="Arial" panose="020B0604020202020204" pitchFamily="34" charset="0"/>
                <a:cs typeface="Arial" panose="020B0604020202020204" pitchFamily="34" charset="0"/>
              </a:rPr>
              <a:t>Example 10.2</a:t>
            </a:r>
          </a:p>
          <a:p>
            <a:pPr marL="342891" indent="-342891">
              <a:lnSpc>
                <a:spcPct val="150000"/>
              </a:lnSpc>
              <a:buAutoNum type="alphaLcParenBoth"/>
            </a:pPr>
            <a:r>
              <a:rPr lang="en-US" altLang="zh-CN" dirty="0">
                <a:latin typeface="Arial" panose="020B0604020202020204" pitchFamily="34" charset="0"/>
                <a:cs typeface="Arial" panose="020B0604020202020204" pitchFamily="34" charset="0"/>
              </a:rPr>
              <a:t>Calculate the equilibrium partial pressure of CO in air that is in contact with water that is at 20 °C and has a 1.0(10)</a:t>
            </a:r>
            <a:r>
              <a:rPr lang="en-US" altLang="zh-CN" baseline="30000" dirty="0">
                <a:latin typeface="Arial" panose="020B0604020202020204" pitchFamily="34" charset="0"/>
                <a:cs typeface="Arial" panose="020B0604020202020204" pitchFamily="34" charset="0"/>
              </a:rPr>
              <a:t>–6 </a:t>
            </a:r>
            <a:r>
              <a:rPr lang="en-US" altLang="zh-CN" dirty="0">
                <a:latin typeface="Arial" panose="020B0604020202020204" pitchFamily="34" charset="0"/>
                <a:cs typeface="Arial" panose="020B0604020202020204" pitchFamily="34" charset="0"/>
              </a:rPr>
              <a:t>mole fraction of CO. </a:t>
            </a:r>
          </a:p>
          <a:p>
            <a:pPr>
              <a:lnSpc>
                <a:spcPct val="150000"/>
              </a:lnSpc>
            </a:pPr>
            <a:r>
              <a:rPr lang="en-US" altLang="zh-CN" dirty="0">
                <a:latin typeface="Arial" panose="020B0604020202020204" pitchFamily="34" charset="0"/>
                <a:cs typeface="Arial" panose="020B0604020202020204" pitchFamily="34" charset="0"/>
              </a:rPr>
              <a:t>(b) Calculate the mole fraction of H2S in water that is in contact with air that is at 20 °C and contains H2S with a partial pressure of 0.05 atm. </a:t>
            </a:r>
          </a:p>
        </p:txBody>
      </p:sp>
      <p:pic>
        <p:nvPicPr>
          <p:cNvPr id="4" name="图片 3">
            <a:extLst>
              <a:ext uri="{FF2B5EF4-FFF2-40B4-BE49-F238E27FC236}">
                <a16:creationId xmlns:a16="http://schemas.microsoft.com/office/drawing/2014/main" id="{EFAC946A-C532-459E-AD6A-9D651E4EB376}"/>
              </a:ext>
            </a:extLst>
          </p:cNvPr>
          <p:cNvPicPr>
            <a:picLocks noChangeAspect="1"/>
          </p:cNvPicPr>
          <p:nvPr/>
        </p:nvPicPr>
        <p:blipFill>
          <a:blip r:embed="rId3"/>
          <a:stretch>
            <a:fillRect/>
          </a:stretch>
        </p:blipFill>
        <p:spPr>
          <a:xfrm>
            <a:off x="1032102" y="3503068"/>
            <a:ext cx="7894469" cy="2032628"/>
          </a:xfrm>
          <a:prstGeom prst="rect">
            <a:avLst/>
          </a:prstGeom>
        </p:spPr>
      </p:pic>
    </p:spTree>
    <p:extLst>
      <p:ext uri="{BB962C8B-B14F-4D97-AF65-F5344CB8AC3E}">
        <p14:creationId xmlns:p14="http://schemas.microsoft.com/office/powerpoint/2010/main" val="5232020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平行四边形 13">
            <a:extLst>
              <a:ext uri="{FF2B5EF4-FFF2-40B4-BE49-F238E27FC236}">
                <a16:creationId xmlns:a16="http://schemas.microsoft.com/office/drawing/2014/main" id="{53602AF9-99D9-875A-FFE8-3CCB9C7CA53C}"/>
              </a:ext>
            </a:extLst>
          </p:cNvPr>
          <p:cNvSpPr/>
          <p:nvPr/>
        </p:nvSpPr>
        <p:spPr>
          <a:xfrm>
            <a:off x="375899" y="389143"/>
            <a:ext cx="330200" cy="342900"/>
          </a:xfrm>
          <a:prstGeom prst="parallelogram">
            <a:avLst/>
          </a:prstGeom>
          <a:gradFill>
            <a:gsLst>
              <a:gs pos="0">
                <a:srgbClr val="147DF3">
                  <a:lumMod val="60000"/>
                  <a:lumOff val="40000"/>
                </a:srgbClr>
              </a:gs>
              <a:gs pos="68000">
                <a:srgbClr val="147DF3">
                  <a:lumMod val="60000"/>
                  <a:lumOff val="40000"/>
                </a:srgbClr>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A53386B1-638E-D7EE-A181-BB9CE185776D}"/>
              </a:ext>
            </a:extLst>
          </p:cNvPr>
          <p:cNvSpPr/>
          <p:nvPr/>
        </p:nvSpPr>
        <p:spPr>
          <a:xfrm>
            <a:off x="521948" y="319293"/>
            <a:ext cx="330200" cy="342900"/>
          </a:xfrm>
          <a:prstGeom prst="parallelogram">
            <a:avLst/>
          </a:prstGeom>
          <a:gradFill>
            <a:gsLst>
              <a:gs pos="0">
                <a:srgbClr val="147DF3"/>
              </a:gs>
              <a:gs pos="66000">
                <a:srgbClr val="004387"/>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7" name="文本框 16">
            <a:extLst>
              <a:ext uri="{FF2B5EF4-FFF2-40B4-BE49-F238E27FC236}">
                <a16:creationId xmlns:a16="http://schemas.microsoft.com/office/drawing/2014/main" id="{A99F76E3-478A-F815-22C2-4C6D2FA5D353}"/>
              </a:ext>
            </a:extLst>
          </p:cNvPr>
          <p:cNvSpPr txBox="1"/>
          <p:nvPr/>
        </p:nvSpPr>
        <p:spPr>
          <a:xfrm>
            <a:off x="930445" y="192506"/>
            <a:ext cx="9446009" cy="646331"/>
          </a:xfrm>
          <a:prstGeom prst="rect">
            <a:avLst/>
          </a:prstGeom>
          <a:noFill/>
        </p:spPr>
        <p:txBody>
          <a:bodyPr wrap="square" rtlCol="0">
            <a:spAutoFit/>
          </a:bodyPr>
          <a:lstStyle/>
          <a:p>
            <a:r>
              <a:rPr kumimoji="1" lang="en-US" altLang="zh-CN" sz="3600" b="1" dirty="0">
                <a:solidFill>
                  <a:srgbClr val="004387"/>
                </a:solidFill>
                <a:latin typeface="Microsoft YaHei" panose="020B0503020204020204" pitchFamily="34" charset="-122"/>
                <a:ea typeface="Microsoft YaHei" panose="020B0503020204020204" pitchFamily="34" charset="-122"/>
              </a:rPr>
              <a:t>10.4 Gas-Liquid and Gas-Solid Equilibria</a:t>
            </a:r>
            <a:endParaRPr kumimoji="1" lang="zh-CN" altLang="en-US" sz="3600" b="1" dirty="0">
              <a:solidFill>
                <a:srgbClr val="004387"/>
              </a:solidFill>
              <a:latin typeface="Microsoft YaHei" panose="020B0503020204020204" pitchFamily="34" charset="-122"/>
              <a:ea typeface="Microsoft YaHei" panose="020B0503020204020204" pitchFamily="34" charset="-122"/>
            </a:endParaRPr>
          </a:p>
        </p:txBody>
      </p:sp>
      <p:sp>
        <p:nvSpPr>
          <p:cNvPr id="2" name="矩形 1">
            <a:extLst>
              <a:ext uri="{FF2B5EF4-FFF2-40B4-BE49-F238E27FC236}">
                <a16:creationId xmlns:a16="http://schemas.microsoft.com/office/drawing/2014/main" id="{E6A949B5-ED84-4D15-82BD-E4CB4965EB57}"/>
              </a:ext>
            </a:extLst>
          </p:cNvPr>
          <p:cNvSpPr/>
          <p:nvPr/>
        </p:nvSpPr>
        <p:spPr>
          <a:xfrm>
            <a:off x="1032102" y="1111688"/>
            <a:ext cx="10107676" cy="496996"/>
          </a:xfrm>
          <a:prstGeom prst="rect">
            <a:avLst/>
          </a:prstGeom>
        </p:spPr>
        <p:txBody>
          <a:bodyPr wrap="square">
            <a:spAutoFit/>
          </a:bodyPr>
          <a:lstStyle/>
          <a:p>
            <a:pPr>
              <a:lnSpc>
                <a:spcPct val="150000"/>
              </a:lnSpc>
            </a:pPr>
            <a:r>
              <a:rPr lang="en-US" altLang="zh-CN" sz="2000" b="1" dirty="0">
                <a:latin typeface="Arial" panose="020B0604020202020204" pitchFamily="34" charset="0"/>
                <a:cs typeface="Arial" panose="020B0604020202020204" pitchFamily="34" charset="0"/>
              </a:rPr>
              <a:t>Adsorption</a:t>
            </a:r>
            <a:endParaRPr lang="en-US" altLang="zh-CN" dirty="0">
              <a:latin typeface="Arial" panose="020B0604020202020204" pitchFamily="34" charset="0"/>
              <a:cs typeface="Arial" panose="020B0604020202020204" pitchFamily="34" charset="0"/>
            </a:endParaRPr>
          </a:p>
        </p:txBody>
      </p:sp>
      <p:sp>
        <p:nvSpPr>
          <p:cNvPr id="6" name="矩形 5">
            <a:extLst>
              <a:ext uri="{FF2B5EF4-FFF2-40B4-BE49-F238E27FC236}">
                <a16:creationId xmlns:a16="http://schemas.microsoft.com/office/drawing/2014/main" id="{553DCA78-2B54-48DC-BD11-0E70F5CD857E}"/>
              </a:ext>
            </a:extLst>
          </p:cNvPr>
          <p:cNvSpPr/>
          <p:nvPr/>
        </p:nvSpPr>
        <p:spPr>
          <a:xfrm>
            <a:off x="1032102" y="1692586"/>
            <a:ext cx="9570904" cy="4196020"/>
          </a:xfrm>
          <a:prstGeom prst="rect">
            <a:avLst/>
          </a:prstGeom>
        </p:spPr>
        <p:txBody>
          <a:bodyPr wrap="square">
            <a:spAutoFit/>
          </a:bodyPr>
          <a:lstStyle/>
          <a:p>
            <a:pPr marL="285750" indent="-285750" algn="just">
              <a:lnSpc>
                <a:spcPct val="150000"/>
              </a:lnSpc>
              <a:buFont typeface="Wingdings" panose="05000000000000000000" pitchFamily="2" charset="2"/>
              <a:buChar char="p"/>
            </a:pPr>
            <a:r>
              <a:rPr lang="en-US" altLang="zh-CN" dirty="0">
                <a:latin typeface="Arial" panose="020B0604020202020204" pitchFamily="34" charset="0"/>
                <a:cs typeface="Arial" panose="020B0604020202020204" pitchFamily="34" charset="0"/>
              </a:rPr>
              <a:t>Adsorption is another type of equilibrium that is important in air pollution work. Adsorption involves a </a:t>
            </a:r>
            <a:r>
              <a:rPr lang="en-US" altLang="zh-CN" b="1" dirty="0">
                <a:solidFill>
                  <a:srgbClr val="FF0000"/>
                </a:solidFill>
                <a:latin typeface="Arial" panose="020B0604020202020204" pitchFamily="34" charset="0"/>
                <a:cs typeface="Arial" panose="020B0604020202020204" pitchFamily="34" charset="0"/>
              </a:rPr>
              <a:t>gas–solid equilibrium </a:t>
            </a:r>
            <a:r>
              <a:rPr lang="en-US" altLang="zh-CN" dirty="0">
                <a:latin typeface="Arial" panose="020B0604020202020204" pitchFamily="34" charset="0"/>
                <a:cs typeface="Arial" panose="020B0604020202020204" pitchFamily="34" charset="0"/>
              </a:rPr>
              <a:t>that is quite similar in principle to the solubility equilibrium exhibited by gas–liquid systems. However, the equilibrium relationships are rarely linear.</a:t>
            </a:r>
          </a:p>
          <a:p>
            <a:pPr marL="285750" indent="-285750" algn="just">
              <a:lnSpc>
                <a:spcPct val="150000"/>
              </a:lnSpc>
              <a:buFont typeface="Wingdings" panose="05000000000000000000" pitchFamily="2" charset="2"/>
              <a:buChar char="p"/>
            </a:pPr>
            <a:r>
              <a:rPr lang="en-US" altLang="zh-CN" dirty="0">
                <a:latin typeface="Arial" panose="020B0604020202020204" pitchFamily="34" charset="0"/>
                <a:cs typeface="Arial" panose="020B0604020202020204" pitchFamily="34" charset="0"/>
              </a:rPr>
              <a:t>When air containing a pollutant vapor is contacted with certain solids and allowed sufficient time to equilibrate, some of the vapor molecules will have been </a:t>
            </a:r>
            <a:r>
              <a:rPr lang="en-US" altLang="zh-CN" b="1" dirty="0">
                <a:solidFill>
                  <a:srgbClr val="FF0000"/>
                </a:solidFill>
                <a:latin typeface="Arial" panose="020B0604020202020204" pitchFamily="34" charset="0"/>
                <a:cs typeface="Arial" panose="020B0604020202020204" pitchFamily="34" charset="0"/>
              </a:rPr>
              <a:t>attracted to and retained by the solid surface</a:t>
            </a:r>
            <a:r>
              <a:rPr lang="en-US" altLang="zh-CN" dirty="0">
                <a:latin typeface="Arial" panose="020B0604020202020204" pitchFamily="34" charset="0"/>
                <a:cs typeface="Arial" panose="020B0604020202020204" pitchFamily="34" charset="0"/>
              </a:rPr>
              <a:t>.</a:t>
            </a:r>
          </a:p>
          <a:p>
            <a:pPr marL="285750" indent="-285750" algn="just">
              <a:lnSpc>
                <a:spcPct val="150000"/>
              </a:lnSpc>
              <a:buFont typeface="Wingdings" panose="05000000000000000000" pitchFamily="2" charset="2"/>
              <a:buChar char="p"/>
            </a:pPr>
            <a:r>
              <a:rPr lang="en-US" altLang="zh-CN" dirty="0">
                <a:latin typeface="Arial" panose="020B0604020202020204" pitchFamily="34" charset="0"/>
                <a:cs typeface="Arial" panose="020B0604020202020204" pitchFamily="34" charset="0"/>
              </a:rPr>
              <a:t>The amount adsorbed on the solid depends on the </a:t>
            </a:r>
            <a:r>
              <a:rPr lang="en-US" altLang="zh-CN" b="1" dirty="0">
                <a:solidFill>
                  <a:srgbClr val="FF0000"/>
                </a:solidFill>
                <a:latin typeface="Arial" panose="020B0604020202020204" pitchFamily="34" charset="0"/>
                <a:cs typeface="Arial" panose="020B0604020202020204" pitchFamily="34" charset="0"/>
              </a:rPr>
              <a:t>type of vapor, the partial pressure of the vapor, the type of solid, the amount of surface area available for adsorption, and the temperature</a:t>
            </a:r>
            <a:r>
              <a:rPr lang="en-US" altLang="zh-CN" dirty="0">
                <a:latin typeface="Arial" panose="020B0604020202020204" pitchFamily="34" charset="0"/>
                <a:cs typeface="Arial" panose="020B0604020202020204" pitchFamily="34" charset="0"/>
              </a:rPr>
              <a:t>. </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760748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descr="蓝色的天空&#10;&#10;描述已自动生成">
            <a:extLst>
              <a:ext uri="{FF2B5EF4-FFF2-40B4-BE49-F238E27FC236}">
                <a16:creationId xmlns:a16="http://schemas.microsoft.com/office/drawing/2014/main" id="{5339DC0A-88DE-BF10-CA18-8EF8325A57D4}"/>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26" name="图片 25">
            <a:extLst>
              <a:ext uri="{FF2B5EF4-FFF2-40B4-BE49-F238E27FC236}">
                <a16:creationId xmlns:a16="http://schemas.microsoft.com/office/drawing/2014/main" id="{53A88C5C-F607-74C4-BE22-F3C689DD5236}"/>
              </a:ext>
            </a:extLst>
          </p:cNvPr>
          <p:cNvPicPr>
            <a:picLocks noChangeAspect="1"/>
          </p:cNvPicPr>
          <p:nvPr/>
        </p:nvPicPr>
        <p:blipFill rotWithShape="1">
          <a:blip r:embed="rId3">
            <a:alphaModFix amt="20000"/>
          </a:blip>
          <a:srcRect b="20093"/>
          <a:stretch/>
        </p:blipFill>
        <p:spPr>
          <a:xfrm>
            <a:off x="-1" y="2623354"/>
            <a:ext cx="12191999" cy="4238089"/>
          </a:xfrm>
          <a:prstGeom prst="rect">
            <a:avLst/>
          </a:prstGeom>
        </p:spPr>
      </p:pic>
      <p:sp>
        <p:nvSpPr>
          <p:cNvPr id="12" name="矩形 11">
            <a:extLst>
              <a:ext uri="{FF2B5EF4-FFF2-40B4-BE49-F238E27FC236}">
                <a16:creationId xmlns:a16="http://schemas.microsoft.com/office/drawing/2014/main" id="{A5A5E766-1B89-65F7-EA64-09353B705FAF}"/>
              </a:ext>
            </a:extLst>
          </p:cNvPr>
          <p:cNvSpPr/>
          <p:nvPr/>
        </p:nvSpPr>
        <p:spPr>
          <a:xfrm>
            <a:off x="0" y="1296740"/>
            <a:ext cx="12192000" cy="4437552"/>
          </a:xfrm>
          <a:prstGeom prst="rect">
            <a:avLst/>
          </a:prstGeom>
          <a:solidFill>
            <a:srgbClr val="004387">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61560128-4AE0-53D4-51AC-56FD4CC5CD96}"/>
              </a:ext>
            </a:extLst>
          </p:cNvPr>
          <p:cNvSpPr txBox="1"/>
          <p:nvPr/>
        </p:nvSpPr>
        <p:spPr>
          <a:xfrm>
            <a:off x="829489" y="2881897"/>
            <a:ext cx="2390481" cy="523220"/>
          </a:xfrm>
          <a:prstGeom prst="rect">
            <a:avLst/>
          </a:prstGeom>
          <a:noFill/>
        </p:spPr>
        <p:txBody>
          <a:bodyPr wrap="square" rtlCol="0">
            <a:spAutoFit/>
          </a:bodyPr>
          <a:lstStyle/>
          <a:p>
            <a:pPr algn="ctr"/>
            <a:r>
              <a:rPr lang="en-US" altLang="zh-CN" sz="2800" dirty="0">
                <a:solidFill>
                  <a:schemeClr val="bg1"/>
                </a:solidFill>
                <a:latin typeface="Arial" panose="020B0604020202020204" pitchFamily="34" charset="0"/>
                <a:cs typeface="Arial" panose="020B0604020202020204" pitchFamily="34" charset="0"/>
              </a:rPr>
              <a:t>CONTENTS</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23" name="矩形 22">
            <a:extLst>
              <a:ext uri="{FF2B5EF4-FFF2-40B4-BE49-F238E27FC236}">
                <a16:creationId xmlns:a16="http://schemas.microsoft.com/office/drawing/2014/main" id="{DBCAF769-02D2-8FBD-C67F-0E8D0CB65F9E}"/>
              </a:ext>
            </a:extLst>
          </p:cNvPr>
          <p:cNvSpPr/>
          <p:nvPr/>
        </p:nvSpPr>
        <p:spPr>
          <a:xfrm>
            <a:off x="1462754" y="3753685"/>
            <a:ext cx="1123951" cy="47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内容占位符 9">
            <a:extLst>
              <a:ext uri="{FF2B5EF4-FFF2-40B4-BE49-F238E27FC236}">
                <a16:creationId xmlns:a16="http://schemas.microsoft.com/office/drawing/2014/main" id="{0D625E92-E3C9-2301-3E8D-D338E04231C1}"/>
              </a:ext>
            </a:extLst>
          </p:cNvPr>
          <p:cNvPicPr>
            <a:picLocks noChangeAspect="1"/>
          </p:cNvPicPr>
          <p:nvPr/>
        </p:nvPicPr>
        <p:blipFill>
          <a:blip r:embed="rId4"/>
          <a:stretch>
            <a:fillRect/>
          </a:stretch>
        </p:blipFill>
        <p:spPr>
          <a:xfrm>
            <a:off x="9297090" y="332510"/>
            <a:ext cx="2546935" cy="719919"/>
          </a:xfrm>
          <a:prstGeom prst="rect">
            <a:avLst/>
          </a:prstGeom>
        </p:spPr>
      </p:pic>
      <p:sp>
        <p:nvSpPr>
          <p:cNvPr id="2" name="矩形 1">
            <a:extLst>
              <a:ext uri="{FF2B5EF4-FFF2-40B4-BE49-F238E27FC236}">
                <a16:creationId xmlns:a16="http://schemas.microsoft.com/office/drawing/2014/main" id="{4B9332A4-3574-407E-B90C-D4E9EFFEE583}"/>
              </a:ext>
            </a:extLst>
          </p:cNvPr>
          <p:cNvSpPr/>
          <p:nvPr/>
        </p:nvSpPr>
        <p:spPr>
          <a:xfrm>
            <a:off x="4341352" y="1593501"/>
            <a:ext cx="6096000" cy="3671005"/>
          </a:xfrm>
          <a:prstGeom prst="rect">
            <a:avLst/>
          </a:prstGeom>
        </p:spPr>
        <p:txBody>
          <a:bodyPr>
            <a:spAutoFit/>
          </a:bodyPr>
          <a:lstStyle/>
          <a:p>
            <a:pPr>
              <a:lnSpc>
                <a:spcPct val="200000"/>
              </a:lnSpc>
            </a:pPr>
            <a:r>
              <a:rPr lang="en-US" altLang="zh-CN" sz="2400" b="1" dirty="0">
                <a:solidFill>
                  <a:schemeClr val="bg1"/>
                </a:solidFill>
                <a:latin typeface="Arial" panose="020B0604020202020204" pitchFamily="34" charset="0"/>
                <a:cs typeface="Arial" panose="020B0604020202020204" pitchFamily="34" charset="0"/>
              </a:rPr>
              <a:t>10.1 Introduction </a:t>
            </a:r>
            <a:br>
              <a:rPr lang="en-US" altLang="zh-CN" sz="2400" b="1" dirty="0">
                <a:solidFill>
                  <a:schemeClr val="bg1"/>
                </a:solidFill>
                <a:latin typeface="Arial" panose="020B0604020202020204" pitchFamily="34" charset="0"/>
                <a:cs typeface="Arial" panose="020B0604020202020204" pitchFamily="34" charset="0"/>
              </a:rPr>
            </a:br>
            <a:r>
              <a:rPr lang="en-US" altLang="zh-CN" sz="2400" b="1" dirty="0">
                <a:solidFill>
                  <a:schemeClr val="bg1"/>
                </a:solidFill>
                <a:latin typeface="Arial" panose="020B0604020202020204" pitchFamily="34" charset="0"/>
                <a:cs typeface="Arial" panose="020B0604020202020204" pitchFamily="34" charset="0"/>
              </a:rPr>
              <a:t>10.2 Vapor Pressure </a:t>
            </a:r>
            <a:br>
              <a:rPr lang="en-US" altLang="zh-CN" sz="2400" b="1" dirty="0">
                <a:solidFill>
                  <a:schemeClr val="bg1"/>
                </a:solidFill>
                <a:latin typeface="Arial" panose="020B0604020202020204" pitchFamily="34" charset="0"/>
                <a:cs typeface="Arial" panose="020B0604020202020204" pitchFamily="34" charset="0"/>
              </a:rPr>
            </a:br>
            <a:r>
              <a:rPr lang="en-US" altLang="zh-CN" sz="2400" b="1" dirty="0">
                <a:solidFill>
                  <a:schemeClr val="bg1"/>
                </a:solidFill>
                <a:latin typeface="Arial" panose="020B0604020202020204" pitchFamily="34" charset="0"/>
                <a:cs typeface="Arial" panose="020B0604020202020204" pitchFamily="34" charset="0"/>
              </a:rPr>
              <a:t>10.3 Diffusivities </a:t>
            </a:r>
            <a:br>
              <a:rPr lang="en-US" altLang="zh-CN" sz="2400" b="1" dirty="0">
                <a:solidFill>
                  <a:schemeClr val="bg1"/>
                </a:solidFill>
                <a:latin typeface="Arial" panose="020B0604020202020204" pitchFamily="34" charset="0"/>
                <a:cs typeface="Arial" panose="020B0604020202020204" pitchFamily="34" charset="0"/>
              </a:rPr>
            </a:br>
            <a:r>
              <a:rPr lang="en-US" altLang="zh-CN" sz="2400" b="1" dirty="0">
                <a:solidFill>
                  <a:schemeClr val="bg1"/>
                </a:solidFill>
                <a:latin typeface="Arial" panose="020B0604020202020204" pitchFamily="34" charset="0"/>
                <a:cs typeface="Arial" panose="020B0604020202020204" pitchFamily="34" charset="0"/>
              </a:rPr>
              <a:t>10.4 Gas-Liquid and Gas-Solid Equilibria </a:t>
            </a:r>
            <a:br>
              <a:rPr lang="en-US" altLang="zh-CN" sz="2400" b="1" dirty="0">
                <a:solidFill>
                  <a:schemeClr val="bg1"/>
                </a:solidFill>
                <a:latin typeface="Arial" panose="020B0604020202020204" pitchFamily="34" charset="0"/>
                <a:cs typeface="Arial" panose="020B0604020202020204" pitchFamily="34" charset="0"/>
              </a:rPr>
            </a:br>
            <a:r>
              <a:rPr lang="en-US" altLang="zh-CN" sz="2400" b="1" dirty="0">
                <a:solidFill>
                  <a:schemeClr val="bg1"/>
                </a:solidFill>
                <a:latin typeface="Arial" panose="020B0604020202020204" pitchFamily="34" charset="0"/>
                <a:cs typeface="Arial" panose="020B0604020202020204" pitchFamily="34" charset="0"/>
              </a:rPr>
              <a:t>10.5 Chemical Reactions </a:t>
            </a:r>
            <a:endParaRPr lang="zh-CN" altLang="en-US" sz="2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281623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平行四边形 13">
            <a:extLst>
              <a:ext uri="{FF2B5EF4-FFF2-40B4-BE49-F238E27FC236}">
                <a16:creationId xmlns:a16="http://schemas.microsoft.com/office/drawing/2014/main" id="{53602AF9-99D9-875A-FFE8-3CCB9C7CA53C}"/>
              </a:ext>
            </a:extLst>
          </p:cNvPr>
          <p:cNvSpPr/>
          <p:nvPr/>
        </p:nvSpPr>
        <p:spPr>
          <a:xfrm>
            <a:off x="375899" y="389143"/>
            <a:ext cx="330200" cy="342900"/>
          </a:xfrm>
          <a:prstGeom prst="parallelogram">
            <a:avLst/>
          </a:prstGeom>
          <a:gradFill>
            <a:gsLst>
              <a:gs pos="0">
                <a:srgbClr val="147DF3">
                  <a:lumMod val="60000"/>
                  <a:lumOff val="40000"/>
                </a:srgbClr>
              </a:gs>
              <a:gs pos="68000">
                <a:srgbClr val="147DF3">
                  <a:lumMod val="60000"/>
                  <a:lumOff val="40000"/>
                </a:srgbClr>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A53386B1-638E-D7EE-A181-BB9CE185776D}"/>
              </a:ext>
            </a:extLst>
          </p:cNvPr>
          <p:cNvSpPr/>
          <p:nvPr/>
        </p:nvSpPr>
        <p:spPr>
          <a:xfrm>
            <a:off x="521948" y="319293"/>
            <a:ext cx="330200" cy="342900"/>
          </a:xfrm>
          <a:prstGeom prst="parallelogram">
            <a:avLst/>
          </a:prstGeom>
          <a:gradFill>
            <a:gsLst>
              <a:gs pos="0">
                <a:srgbClr val="147DF3"/>
              </a:gs>
              <a:gs pos="66000">
                <a:srgbClr val="004387"/>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7" name="文本框 16">
            <a:extLst>
              <a:ext uri="{FF2B5EF4-FFF2-40B4-BE49-F238E27FC236}">
                <a16:creationId xmlns:a16="http://schemas.microsoft.com/office/drawing/2014/main" id="{A99F76E3-478A-F815-22C2-4C6D2FA5D353}"/>
              </a:ext>
            </a:extLst>
          </p:cNvPr>
          <p:cNvSpPr txBox="1"/>
          <p:nvPr/>
        </p:nvSpPr>
        <p:spPr>
          <a:xfrm>
            <a:off x="930445" y="192506"/>
            <a:ext cx="9446009" cy="646331"/>
          </a:xfrm>
          <a:prstGeom prst="rect">
            <a:avLst/>
          </a:prstGeom>
          <a:noFill/>
        </p:spPr>
        <p:txBody>
          <a:bodyPr wrap="square" rtlCol="0">
            <a:spAutoFit/>
          </a:bodyPr>
          <a:lstStyle/>
          <a:p>
            <a:r>
              <a:rPr kumimoji="1" lang="en-US" altLang="zh-CN" sz="3600" b="1" dirty="0">
                <a:solidFill>
                  <a:srgbClr val="004387"/>
                </a:solidFill>
                <a:latin typeface="Microsoft YaHei" panose="020B0503020204020204" pitchFamily="34" charset="-122"/>
                <a:ea typeface="Microsoft YaHei" panose="020B0503020204020204" pitchFamily="34" charset="-122"/>
              </a:rPr>
              <a:t>10.4 Gas-Liquid and Gas-Solid Equilibria</a:t>
            </a:r>
            <a:endParaRPr kumimoji="1" lang="zh-CN" altLang="en-US" sz="3600" b="1" dirty="0">
              <a:solidFill>
                <a:srgbClr val="004387"/>
              </a:solidFill>
              <a:latin typeface="Microsoft YaHei" panose="020B0503020204020204" pitchFamily="34" charset="-122"/>
              <a:ea typeface="Microsoft YaHei" panose="020B0503020204020204" pitchFamily="34" charset="-122"/>
            </a:endParaRPr>
          </a:p>
        </p:txBody>
      </p:sp>
      <p:sp>
        <p:nvSpPr>
          <p:cNvPr id="2" name="矩形 1">
            <a:extLst>
              <a:ext uri="{FF2B5EF4-FFF2-40B4-BE49-F238E27FC236}">
                <a16:creationId xmlns:a16="http://schemas.microsoft.com/office/drawing/2014/main" id="{E6A949B5-ED84-4D15-82BD-E4CB4965EB57}"/>
              </a:ext>
            </a:extLst>
          </p:cNvPr>
          <p:cNvSpPr/>
          <p:nvPr/>
        </p:nvSpPr>
        <p:spPr>
          <a:xfrm>
            <a:off x="1032102" y="1111688"/>
            <a:ext cx="10107676" cy="496996"/>
          </a:xfrm>
          <a:prstGeom prst="rect">
            <a:avLst/>
          </a:prstGeom>
        </p:spPr>
        <p:txBody>
          <a:bodyPr wrap="square">
            <a:spAutoFit/>
          </a:bodyPr>
          <a:lstStyle/>
          <a:p>
            <a:pPr>
              <a:lnSpc>
                <a:spcPct val="150000"/>
              </a:lnSpc>
            </a:pPr>
            <a:r>
              <a:rPr lang="en-US" altLang="zh-CN" sz="2000" b="1" dirty="0">
                <a:latin typeface="Arial" panose="020B0604020202020204" pitchFamily="34" charset="0"/>
                <a:cs typeface="Arial" panose="020B0604020202020204" pitchFamily="34" charset="0"/>
              </a:rPr>
              <a:t>Physisorption &amp; Chemisorption</a:t>
            </a:r>
            <a:endParaRPr lang="en-US" altLang="zh-CN" sz="2000" dirty="0">
              <a:latin typeface="Arial" panose="020B0604020202020204" pitchFamily="34" charset="0"/>
              <a:cs typeface="Arial" panose="020B0604020202020204" pitchFamily="34" charset="0"/>
            </a:endParaRPr>
          </a:p>
        </p:txBody>
      </p:sp>
      <p:sp>
        <p:nvSpPr>
          <p:cNvPr id="6" name="矩形 5">
            <a:extLst>
              <a:ext uri="{FF2B5EF4-FFF2-40B4-BE49-F238E27FC236}">
                <a16:creationId xmlns:a16="http://schemas.microsoft.com/office/drawing/2014/main" id="{553DCA78-2B54-48DC-BD11-0E70F5CD857E}"/>
              </a:ext>
            </a:extLst>
          </p:cNvPr>
          <p:cNvSpPr/>
          <p:nvPr/>
        </p:nvSpPr>
        <p:spPr>
          <a:xfrm>
            <a:off x="1032102" y="1568223"/>
            <a:ext cx="9570904" cy="4196020"/>
          </a:xfrm>
          <a:prstGeom prst="rect">
            <a:avLst/>
          </a:prstGeom>
        </p:spPr>
        <p:txBody>
          <a:bodyPr wrap="square">
            <a:spAutoFit/>
          </a:bodyPr>
          <a:lstStyle/>
          <a:p>
            <a:pPr marL="285750" indent="-285750" algn="just">
              <a:lnSpc>
                <a:spcPct val="150000"/>
              </a:lnSpc>
              <a:buFont typeface="Wingdings" panose="05000000000000000000" pitchFamily="2" charset="2"/>
              <a:buChar char="p"/>
            </a:pPr>
            <a:r>
              <a:rPr lang="en-US" altLang="zh-CN" dirty="0">
                <a:latin typeface="Arial" panose="020B0604020202020204" pitchFamily="34" charset="0"/>
                <a:cs typeface="Arial" panose="020B0604020202020204" pitchFamily="34" charset="0"/>
              </a:rPr>
              <a:t>Physical adsorption is </a:t>
            </a:r>
            <a:r>
              <a:rPr lang="en-US" altLang="zh-CN" b="1" dirty="0">
                <a:solidFill>
                  <a:srgbClr val="FF0000"/>
                </a:solidFill>
                <a:latin typeface="Arial" panose="020B0604020202020204" pitchFamily="34" charset="0"/>
                <a:cs typeface="Arial" panose="020B0604020202020204" pitchFamily="34" charset="0"/>
              </a:rPr>
              <a:t>exothermic</a:t>
            </a:r>
            <a:r>
              <a:rPr lang="en-US" altLang="zh-CN" dirty="0">
                <a:latin typeface="Arial" panose="020B0604020202020204" pitchFamily="34" charset="0"/>
                <a:cs typeface="Arial" panose="020B0604020202020204" pitchFamily="34" charset="0"/>
              </a:rPr>
              <a:t>, giving up an amount of heat similar to the heat of condensation.</a:t>
            </a:r>
          </a:p>
          <a:p>
            <a:pPr marL="285750" indent="-285750" algn="just">
              <a:lnSpc>
                <a:spcPct val="150000"/>
              </a:lnSpc>
              <a:buFont typeface="Wingdings" panose="05000000000000000000" pitchFamily="2" charset="2"/>
              <a:buChar char="p"/>
            </a:pPr>
            <a:r>
              <a:rPr lang="en-US" altLang="zh-CN" dirty="0">
                <a:latin typeface="Arial" panose="020B0604020202020204" pitchFamily="34" charset="0"/>
                <a:cs typeface="Arial" panose="020B0604020202020204" pitchFamily="34" charset="0"/>
              </a:rPr>
              <a:t>Chemisorption involves the </a:t>
            </a:r>
            <a:r>
              <a:rPr lang="en-US" altLang="zh-CN" b="1" dirty="0">
                <a:solidFill>
                  <a:srgbClr val="FF0000"/>
                </a:solidFill>
                <a:latin typeface="Arial" panose="020B0604020202020204" pitchFamily="34" charset="0"/>
                <a:cs typeface="Arial" panose="020B0604020202020204" pitchFamily="34" charset="0"/>
              </a:rPr>
              <a:t>breaking and re-forming of bonds</a:t>
            </a:r>
            <a:r>
              <a:rPr lang="en-US" altLang="zh-CN" dirty="0">
                <a:latin typeface="Arial" panose="020B0604020202020204" pitchFamily="34" charset="0"/>
                <a:cs typeface="Arial" panose="020B0604020202020204" pitchFamily="34" charset="0"/>
              </a:rPr>
              <a:t>, and is much more energetic than physical adsorption.</a:t>
            </a:r>
          </a:p>
          <a:p>
            <a:pPr marL="285750" indent="-285750" algn="just">
              <a:lnSpc>
                <a:spcPct val="150000"/>
              </a:lnSpc>
              <a:buFont typeface="Wingdings" panose="05000000000000000000" pitchFamily="2" charset="2"/>
              <a:buChar char="p"/>
            </a:pPr>
            <a:r>
              <a:rPr lang="en-US" altLang="zh-CN" dirty="0">
                <a:latin typeface="Arial" panose="020B0604020202020204" pitchFamily="34" charset="0"/>
                <a:cs typeface="Arial" panose="020B0604020202020204" pitchFamily="34" charset="0"/>
              </a:rPr>
              <a:t>The state of matter of the vapor molecules on the surface can be somewhere between liquid and vapor, and there can be either </a:t>
            </a:r>
            <a:r>
              <a:rPr lang="en-US" altLang="zh-CN" b="1" dirty="0">
                <a:solidFill>
                  <a:srgbClr val="FF0000"/>
                </a:solidFill>
                <a:latin typeface="Arial" panose="020B0604020202020204" pitchFamily="34" charset="0"/>
                <a:cs typeface="Arial" panose="020B0604020202020204" pitchFamily="34" charset="0"/>
              </a:rPr>
              <a:t>several layers or a single layer </a:t>
            </a:r>
            <a:r>
              <a:rPr lang="en-US" altLang="zh-CN" dirty="0">
                <a:latin typeface="Arial" panose="020B0604020202020204" pitchFamily="34" charset="0"/>
                <a:cs typeface="Arial" panose="020B0604020202020204" pitchFamily="34" charset="0"/>
              </a:rPr>
              <a:t>of molecules on the surface.</a:t>
            </a:r>
          </a:p>
          <a:p>
            <a:pPr marL="285750" indent="-285750" algn="just">
              <a:lnSpc>
                <a:spcPct val="150000"/>
              </a:lnSpc>
              <a:buFont typeface="Wingdings" panose="05000000000000000000" pitchFamily="2" charset="2"/>
              <a:buChar char="p"/>
            </a:pPr>
            <a:r>
              <a:rPr lang="en-US" altLang="zh-CN" dirty="0">
                <a:latin typeface="Arial" panose="020B0604020202020204" pitchFamily="34" charset="0"/>
                <a:cs typeface="Arial" panose="020B0604020202020204" pitchFamily="34" charset="0"/>
              </a:rPr>
              <a:t>Physical adsorption is </a:t>
            </a:r>
            <a:r>
              <a:rPr lang="en-US" altLang="zh-CN" b="1" dirty="0">
                <a:solidFill>
                  <a:srgbClr val="FF0000"/>
                </a:solidFill>
                <a:latin typeface="Arial" panose="020B0604020202020204" pitchFamily="34" charset="0"/>
                <a:cs typeface="Arial" panose="020B0604020202020204" pitchFamily="34" charset="0"/>
              </a:rPr>
              <a:t>reversible</a:t>
            </a:r>
            <a:r>
              <a:rPr lang="en-US" altLang="zh-CN" dirty="0">
                <a:latin typeface="Arial" panose="020B0604020202020204" pitchFamily="34" charset="0"/>
                <a:cs typeface="Arial" panose="020B0604020202020204" pitchFamily="34" charset="0"/>
              </a:rPr>
              <a:t>, and this characteristic is used as a means of separating VOCs from air. </a:t>
            </a:r>
          </a:p>
          <a:p>
            <a:pPr marL="285750" indent="-285750" algn="just">
              <a:lnSpc>
                <a:spcPct val="150000"/>
              </a:lnSpc>
              <a:buFont typeface="Wingdings" panose="05000000000000000000" pitchFamily="2" charset="2"/>
              <a:buChar char="p"/>
            </a:pPr>
            <a:r>
              <a:rPr lang="en-US" altLang="zh-CN" dirty="0">
                <a:latin typeface="Arial" panose="020B0604020202020204" pitchFamily="34" charset="0"/>
                <a:cs typeface="Arial" panose="020B0604020202020204" pitchFamily="34" charset="0"/>
              </a:rPr>
              <a:t>The principle solid used in air pollution control is activated carbon.</a:t>
            </a:r>
          </a:p>
        </p:txBody>
      </p:sp>
    </p:spTree>
    <p:extLst>
      <p:ext uri="{BB962C8B-B14F-4D97-AF65-F5344CB8AC3E}">
        <p14:creationId xmlns:p14="http://schemas.microsoft.com/office/powerpoint/2010/main" val="32296862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descr="蓝色的天空&#10;&#10;描述已自动生成">
            <a:extLst>
              <a:ext uri="{FF2B5EF4-FFF2-40B4-BE49-F238E27FC236}">
                <a16:creationId xmlns:a16="http://schemas.microsoft.com/office/drawing/2014/main" id="{5339DC0A-88DE-BF10-CA18-8EF8325A57D4}"/>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26" name="图片 25">
            <a:extLst>
              <a:ext uri="{FF2B5EF4-FFF2-40B4-BE49-F238E27FC236}">
                <a16:creationId xmlns:a16="http://schemas.microsoft.com/office/drawing/2014/main" id="{53A88C5C-F607-74C4-BE22-F3C689DD5236}"/>
              </a:ext>
            </a:extLst>
          </p:cNvPr>
          <p:cNvPicPr>
            <a:picLocks noChangeAspect="1"/>
          </p:cNvPicPr>
          <p:nvPr/>
        </p:nvPicPr>
        <p:blipFill rotWithShape="1">
          <a:blip r:embed="rId3">
            <a:alphaModFix amt="20000"/>
          </a:blip>
          <a:srcRect b="20093"/>
          <a:stretch/>
        </p:blipFill>
        <p:spPr>
          <a:xfrm>
            <a:off x="-1" y="2623354"/>
            <a:ext cx="12191999" cy="4238089"/>
          </a:xfrm>
          <a:prstGeom prst="rect">
            <a:avLst/>
          </a:prstGeom>
        </p:spPr>
      </p:pic>
      <p:sp>
        <p:nvSpPr>
          <p:cNvPr id="12" name="矩形 11">
            <a:extLst>
              <a:ext uri="{FF2B5EF4-FFF2-40B4-BE49-F238E27FC236}">
                <a16:creationId xmlns:a16="http://schemas.microsoft.com/office/drawing/2014/main" id="{A5A5E766-1B89-65F7-EA64-09353B705FAF}"/>
              </a:ext>
            </a:extLst>
          </p:cNvPr>
          <p:cNvSpPr/>
          <p:nvPr/>
        </p:nvSpPr>
        <p:spPr>
          <a:xfrm>
            <a:off x="0" y="1296740"/>
            <a:ext cx="12192000" cy="4437552"/>
          </a:xfrm>
          <a:prstGeom prst="rect">
            <a:avLst/>
          </a:prstGeom>
          <a:solidFill>
            <a:srgbClr val="004387">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61560128-4AE0-53D4-51AC-56FD4CC5CD96}"/>
              </a:ext>
            </a:extLst>
          </p:cNvPr>
          <p:cNvSpPr txBox="1"/>
          <p:nvPr/>
        </p:nvSpPr>
        <p:spPr>
          <a:xfrm>
            <a:off x="829489" y="2881897"/>
            <a:ext cx="2390481" cy="523220"/>
          </a:xfrm>
          <a:prstGeom prst="rect">
            <a:avLst/>
          </a:prstGeom>
          <a:noFill/>
        </p:spPr>
        <p:txBody>
          <a:bodyPr wrap="square" rtlCol="0">
            <a:spAutoFit/>
          </a:bodyPr>
          <a:lstStyle/>
          <a:p>
            <a:pPr algn="ctr"/>
            <a:r>
              <a:rPr lang="en-US" altLang="zh-CN" sz="2800" dirty="0">
                <a:solidFill>
                  <a:schemeClr val="bg1"/>
                </a:solidFill>
                <a:latin typeface="Arial" panose="020B0604020202020204" pitchFamily="34" charset="0"/>
                <a:cs typeface="Arial" panose="020B0604020202020204" pitchFamily="34" charset="0"/>
              </a:rPr>
              <a:t>CONTENTS</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23" name="矩形 22">
            <a:extLst>
              <a:ext uri="{FF2B5EF4-FFF2-40B4-BE49-F238E27FC236}">
                <a16:creationId xmlns:a16="http://schemas.microsoft.com/office/drawing/2014/main" id="{DBCAF769-02D2-8FBD-C67F-0E8D0CB65F9E}"/>
              </a:ext>
            </a:extLst>
          </p:cNvPr>
          <p:cNvSpPr/>
          <p:nvPr/>
        </p:nvSpPr>
        <p:spPr>
          <a:xfrm>
            <a:off x="1462754" y="3753685"/>
            <a:ext cx="1123951" cy="47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内容占位符 9">
            <a:extLst>
              <a:ext uri="{FF2B5EF4-FFF2-40B4-BE49-F238E27FC236}">
                <a16:creationId xmlns:a16="http://schemas.microsoft.com/office/drawing/2014/main" id="{0D625E92-E3C9-2301-3E8D-D338E04231C1}"/>
              </a:ext>
            </a:extLst>
          </p:cNvPr>
          <p:cNvPicPr>
            <a:picLocks noChangeAspect="1"/>
          </p:cNvPicPr>
          <p:nvPr/>
        </p:nvPicPr>
        <p:blipFill>
          <a:blip r:embed="rId4"/>
          <a:stretch>
            <a:fillRect/>
          </a:stretch>
        </p:blipFill>
        <p:spPr>
          <a:xfrm>
            <a:off x="9297090" y="332510"/>
            <a:ext cx="2546935" cy="719919"/>
          </a:xfrm>
          <a:prstGeom prst="rect">
            <a:avLst/>
          </a:prstGeom>
        </p:spPr>
      </p:pic>
      <p:sp>
        <p:nvSpPr>
          <p:cNvPr id="2" name="矩形 1">
            <a:extLst>
              <a:ext uri="{FF2B5EF4-FFF2-40B4-BE49-F238E27FC236}">
                <a16:creationId xmlns:a16="http://schemas.microsoft.com/office/drawing/2014/main" id="{4B9332A4-3574-407E-B90C-D4E9EFFEE583}"/>
              </a:ext>
            </a:extLst>
          </p:cNvPr>
          <p:cNvSpPr/>
          <p:nvPr/>
        </p:nvSpPr>
        <p:spPr>
          <a:xfrm>
            <a:off x="4341352" y="1593501"/>
            <a:ext cx="6096000" cy="3671005"/>
          </a:xfrm>
          <a:prstGeom prst="rect">
            <a:avLst/>
          </a:prstGeom>
        </p:spPr>
        <p:txBody>
          <a:bodyPr>
            <a:spAutoFit/>
          </a:bodyPr>
          <a:lstStyle/>
          <a:p>
            <a:pPr>
              <a:lnSpc>
                <a:spcPct val="200000"/>
              </a:lnSpc>
            </a:pPr>
            <a:r>
              <a:rPr lang="en-US" altLang="zh-CN" sz="2400" b="1" dirty="0">
                <a:solidFill>
                  <a:schemeClr val="bg1"/>
                </a:solidFill>
                <a:latin typeface="Arial" panose="020B0604020202020204" pitchFamily="34" charset="0"/>
                <a:cs typeface="Arial" panose="020B0604020202020204" pitchFamily="34" charset="0"/>
              </a:rPr>
              <a:t>10.1 Introduction </a:t>
            </a:r>
            <a:br>
              <a:rPr lang="en-US" altLang="zh-CN" sz="2400" b="1" dirty="0">
                <a:solidFill>
                  <a:schemeClr val="bg1"/>
                </a:solidFill>
                <a:latin typeface="Arial" panose="020B0604020202020204" pitchFamily="34" charset="0"/>
                <a:cs typeface="Arial" panose="020B0604020202020204" pitchFamily="34" charset="0"/>
              </a:rPr>
            </a:br>
            <a:r>
              <a:rPr lang="en-US" altLang="zh-CN" sz="2400" b="1" dirty="0">
                <a:solidFill>
                  <a:schemeClr val="bg1"/>
                </a:solidFill>
                <a:latin typeface="Arial" panose="020B0604020202020204" pitchFamily="34" charset="0"/>
                <a:cs typeface="Arial" panose="020B0604020202020204" pitchFamily="34" charset="0"/>
              </a:rPr>
              <a:t>10.2 Vapor Pressure </a:t>
            </a:r>
            <a:br>
              <a:rPr lang="en-US" altLang="zh-CN" sz="2400" b="1" dirty="0">
                <a:solidFill>
                  <a:schemeClr val="bg1"/>
                </a:solidFill>
                <a:latin typeface="Arial" panose="020B0604020202020204" pitchFamily="34" charset="0"/>
                <a:cs typeface="Arial" panose="020B0604020202020204" pitchFamily="34" charset="0"/>
              </a:rPr>
            </a:br>
            <a:r>
              <a:rPr lang="en-US" altLang="zh-CN" sz="2400" b="1" dirty="0">
                <a:solidFill>
                  <a:schemeClr val="bg1"/>
                </a:solidFill>
                <a:latin typeface="Arial" panose="020B0604020202020204" pitchFamily="34" charset="0"/>
                <a:cs typeface="Arial" panose="020B0604020202020204" pitchFamily="34" charset="0"/>
              </a:rPr>
              <a:t>10.3 Diffusivities </a:t>
            </a:r>
            <a:br>
              <a:rPr lang="en-US" altLang="zh-CN" sz="2400" b="1" dirty="0">
                <a:solidFill>
                  <a:schemeClr val="bg1"/>
                </a:solidFill>
                <a:latin typeface="Arial" panose="020B0604020202020204" pitchFamily="34" charset="0"/>
                <a:cs typeface="Arial" panose="020B0604020202020204" pitchFamily="34" charset="0"/>
              </a:rPr>
            </a:br>
            <a:r>
              <a:rPr lang="en-US" altLang="zh-CN" sz="2400" b="1" dirty="0">
                <a:solidFill>
                  <a:schemeClr val="bg1"/>
                </a:solidFill>
                <a:latin typeface="Arial" panose="020B0604020202020204" pitchFamily="34" charset="0"/>
                <a:cs typeface="Arial" panose="020B0604020202020204" pitchFamily="34" charset="0"/>
              </a:rPr>
              <a:t>10.4 Gas-Liquid and Gas-Solid Equilibria </a:t>
            </a:r>
            <a:br>
              <a:rPr lang="en-US" altLang="zh-CN" sz="2400" b="1" dirty="0">
                <a:solidFill>
                  <a:schemeClr val="bg1"/>
                </a:solidFill>
                <a:latin typeface="Arial" panose="020B0604020202020204" pitchFamily="34" charset="0"/>
                <a:cs typeface="Arial" panose="020B0604020202020204" pitchFamily="34" charset="0"/>
              </a:rPr>
            </a:br>
            <a:r>
              <a:rPr lang="en-US" altLang="zh-CN" sz="2400" b="1" dirty="0">
                <a:solidFill>
                  <a:srgbClr val="FFFF00"/>
                </a:solidFill>
                <a:latin typeface="Arial" panose="020B0604020202020204" pitchFamily="34" charset="0"/>
                <a:cs typeface="Arial" panose="020B0604020202020204" pitchFamily="34" charset="0"/>
              </a:rPr>
              <a:t>10.5 Chemical Reactions </a:t>
            </a:r>
            <a:endParaRPr lang="zh-CN" altLang="en-US" sz="2400" b="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324531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平行四边形 13">
            <a:extLst>
              <a:ext uri="{FF2B5EF4-FFF2-40B4-BE49-F238E27FC236}">
                <a16:creationId xmlns:a16="http://schemas.microsoft.com/office/drawing/2014/main" id="{53602AF9-99D9-875A-FFE8-3CCB9C7CA53C}"/>
              </a:ext>
            </a:extLst>
          </p:cNvPr>
          <p:cNvSpPr/>
          <p:nvPr/>
        </p:nvSpPr>
        <p:spPr>
          <a:xfrm>
            <a:off x="375899" y="389143"/>
            <a:ext cx="330200" cy="342900"/>
          </a:xfrm>
          <a:prstGeom prst="parallelogram">
            <a:avLst/>
          </a:prstGeom>
          <a:gradFill>
            <a:gsLst>
              <a:gs pos="0">
                <a:srgbClr val="147DF3">
                  <a:lumMod val="60000"/>
                  <a:lumOff val="40000"/>
                </a:srgbClr>
              </a:gs>
              <a:gs pos="68000">
                <a:srgbClr val="147DF3">
                  <a:lumMod val="60000"/>
                  <a:lumOff val="40000"/>
                </a:srgbClr>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A53386B1-638E-D7EE-A181-BB9CE185776D}"/>
              </a:ext>
            </a:extLst>
          </p:cNvPr>
          <p:cNvSpPr/>
          <p:nvPr/>
        </p:nvSpPr>
        <p:spPr>
          <a:xfrm>
            <a:off x="521948" y="319293"/>
            <a:ext cx="330200" cy="342900"/>
          </a:xfrm>
          <a:prstGeom prst="parallelogram">
            <a:avLst/>
          </a:prstGeom>
          <a:gradFill>
            <a:gsLst>
              <a:gs pos="0">
                <a:srgbClr val="147DF3"/>
              </a:gs>
              <a:gs pos="66000">
                <a:srgbClr val="004387"/>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7" name="文本框 16">
            <a:extLst>
              <a:ext uri="{FF2B5EF4-FFF2-40B4-BE49-F238E27FC236}">
                <a16:creationId xmlns:a16="http://schemas.microsoft.com/office/drawing/2014/main" id="{A99F76E3-478A-F815-22C2-4C6D2FA5D353}"/>
              </a:ext>
            </a:extLst>
          </p:cNvPr>
          <p:cNvSpPr txBox="1"/>
          <p:nvPr/>
        </p:nvSpPr>
        <p:spPr>
          <a:xfrm>
            <a:off x="930445" y="192506"/>
            <a:ext cx="9446009" cy="646331"/>
          </a:xfrm>
          <a:prstGeom prst="rect">
            <a:avLst/>
          </a:prstGeom>
          <a:noFill/>
        </p:spPr>
        <p:txBody>
          <a:bodyPr wrap="square" rtlCol="0">
            <a:spAutoFit/>
          </a:bodyPr>
          <a:lstStyle/>
          <a:p>
            <a:r>
              <a:rPr kumimoji="1" lang="en-US" altLang="zh-CN" sz="3600" b="1" dirty="0">
                <a:solidFill>
                  <a:srgbClr val="004387"/>
                </a:solidFill>
                <a:latin typeface="Microsoft YaHei" panose="020B0503020204020204" pitchFamily="34" charset="-122"/>
                <a:ea typeface="Microsoft YaHei" panose="020B0503020204020204" pitchFamily="34" charset="-122"/>
              </a:rPr>
              <a:t>10.5 Chemical Reactions</a:t>
            </a:r>
            <a:endParaRPr kumimoji="1" lang="zh-CN" altLang="en-US" sz="3600" b="1" dirty="0">
              <a:solidFill>
                <a:srgbClr val="004387"/>
              </a:solidFill>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553DCA78-2B54-48DC-BD11-0E70F5CD857E}"/>
              </a:ext>
            </a:extLst>
          </p:cNvPr>
          <p:cNvSpPr/>
          <p:nvPr/>
        </p:nvSpPr>
        <p:spPr>
          <a:xfrm>
            <a:off x="1032102" y="1568223"/>
            <a:ext cx="9570904" cy="1703030"/>
          </a:xfrm>
          <a:prstGeom prst="rect">
            <a:avLst/>
          </a:prstGeom>
        </p:spPr>
        <p:txBody>
          <a:bodyPr wrap="square">
            <a:spAutoFit/>
          </a:bodyPr>
          <a:lstStyle/>
          <a:p>
            <a:pPr marL="285750" indent="-285750" algn="just">
              <a:lnSpc>
                <a:spcPct val="150000"/>
              </a:lnSpc>
              <a:buFont typeface="Wingdings" panose="05000000000000000000" pitchFamily="2" charset="2"/>
              <a:buChar char="p"/>
            </a:pPr>
            <a:r>
              <a:rPr lang="en-US" altLang="zh-CN" dirty="0">
                <a:latin typeface="Arial" panose="020B0604020202020204" pitchFamily="34" charset="0"/>
                <a:cs typeface="Arial" panose="020B0604020202020204" pitchFamily="34" charset="0"/>
              </a:rPr>
              <a:t>After absorption or adsorption occurs, a chemical reaction often takes place to permanently change the pollutant to a less harmful form.</a:t>
            </a:r>
          </a:p>
          <a:p>
            <a:pPr marL="285750" indent="-285750" algn="just">
              <a:lnSpc>
                <a:spcPct val="150000"/>
              </a:lnSpc>
              <a:buFont typeface="Wingdings" panose="05000000000000000000" pitchFamily="2" charset="2"/>
              <a:buChar char="p"/>
            </a:pPr>
            <a:r>
              <a:rPr lang="en-US" altLang="zh-CN" dirty="0">
                <a:latin typeface="Arial" panose="020B0604020202020204" pitchFamily="34" charset="0"/>
                <a:cs typeface="Arial" panose="020B0604020202020204" pitchFamily="34" charset="0"/>
              </a:rPr>
              <a:t>Two fundamental principles of chemical reactions—</a:t>
            </a:r>
            <a:r>
              <a:rPr lang="en-US" altLang="zh-CN" b="1" dirty="0">
                <a:latin typeface="Arial" panose="020B0604020202020204" pitchFamily="34" charset="0"/>
                <a:cs typeface="Arial" panose="020B0604020202020204" pitchFamily="34" charset="0"/>
              </a:rPr>
              <a:t>kinetics and thermodynamics</a:t>
            </a:r>
            <a:r>
              <a:rPr lang="en-US" altLang="zh-CN" dirty="0">
                <a:latin typeface="Arial" panose="020B0604020202020204" pitchFamily="34" charset="0"/>
                <a:cs typeface="Arial" panose="020B0604020202020204" pitchFamily="34" charset="0"/>
              </a:rPr>
              <a:t>.</a:t>
            </a:r>
          </a:p>
          <a:p>
            <a:pPr marL="285750" indent="-285750" algn="just">
              <a:lnSpc>
                <a:spcPct val="150000"/>
              </a:lnSpc>
              <a:buFont typeface="Wingdings" panose="05000000000000000000" pitchFamily="2" charset="2"/>
              <a:buChar char="p"/>
            </a:pPr>
            <a:endParaRPr lang="en-US" altLang="zh-CN"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C3E00174-8513-41AD-B195-751BB092D13B}"/>
              </a:ext>
            </a:extLst>
          </p:cNvPr>
          <p:cNvSpPr/>
          <p:nvPr/>
        </p:nvSpPr>
        <p:spPr>
          <a:xfrm>
            <a:off x="1032102" y="3140326"/>
            <a:ext cx="9631416" cy="1881990"/>
          </a:xfrm>
          <a:prstGeom prst="rect">
            <a:avLst/>
          </a:prstGeom>
        </p:spPr>
        <p:txBody>
          <a:bodyPr wrap="square">
            <a:spAutoFit/>
          </a:bodyPr>
          <a:lstStyle/>
          <a:p>
            <a:pPr marL="342900" indent="-342900">
              <a:lnSpc>
                <a:spcPct val="150000"/>
              </a:lnSpc>
              <a:buFont typeface="Wingdings" panose="05000000000000000000" pitchFamily="2" charset="2"/>
              <a:buChar char="n"/>
            </a:pPr>
            <a:r>
              <a:rPr lang="en-US" altLang="zh-CN" sz="2000" b="1" dirty="0">
                <a:solidFill>
                  <a:srgbClr val="000000"/>
                </a:solidFill>
                <a:latin typeface="Arial" panose="020B0604020202020204" pitchFamily="34" charset="0"/>
                <a:cs typeface="Arial" panose="020B0604020202020204" pitchFamily="34" charset="0"/>
              </a:rPr>
              <a:t>Kinetics</a:t>
            </a:r>
          </a:p>
          <a:p>
            <a:pPr>
              <a:lnSpc>
                <a:spcPct val="150000"/>
              </a:lnSpc>
            </a:pPr>
            <a:r>
              <a:rPr lang="en-US" altLang="zh-CN" sz="2000" dirty="0">
                <a:solidFill>
                  <a:srgbClr val="000000"/>
                </a:solidFill>
                <a:latin typeface="Arial" panose="020B0604020202020204" pitchFamily="34" charset="0"/>
                <a:cs typeface="Arial" panose="020B0604020202020204" pitchFamily="34" charset="0"/>
              </a:rPr>
              <a:t>For our purposes, the study of kinetics is the study of chemical reaction rates. A chemical reaction rate can be expressed as the rate of “disappearance” of reactants or the rate of “appearance” of products.</a:t>
            </a:r>
          </a:p>
        </p:txBody>
      </p:sp>
    </p:spTree>
    <p:extLst>
      <p:ext uri="{BB962C8B-B14F-4D97-AF65-F5344CB8AC3E}">
        <p14:creationId xmlns:p14="http://schemas.microsoft.com/office/powerpoint/2010/main" val="6331965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平行四边形 13">
            <a:extLst>
              <a:ext uri="{FF2B5EF4-FFF2-40B4-BE49-F238E27FC236}">
                <a16:creationId xmlns:a16="http://schemas.microsoft.com/office/drawing/2014/main" id="{53602AF9-99D9-875A-FFE8-3CCB9C7CA53C}"/>
              </a:ext>
            </a:extLst>
          </p:cNvPr>
          <p:cNvSpPr/>
          <p:nvPr/>
        </p:nvSpPr>
        <p:spPr>
          <a:xfrm>
            <a:off x="375899" y="389143"/>
            <a:ext cx="330200" cy="342900"/>
          </a:xfrm>
          <a:prstGeom prst="parallelogram">
            <a:avLst/>
          </a:prstGeom>
          <a:gradFill>
            <a:gsLst>
              <a:gs pos="0">
                <a:srgbClr val="147DF3">
                  <a:lumMod val="60000"/>
                  <a:lumOff val="40000"/>
                </a:srgbClr>
              </a:gs>
              <a:gs pos="68000">
                <a:srgbClr val="147DF3">
                  <a:lumMod val="60000"/>
                  <a:lumOff val="40000"/>
                </a:srgbClr>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A53386B1-638E-D7EE-A181-BB9CE185776D}"/>
              </a:ext>
            </a:extLst>
          </p:cNvPr>
          <p:cNvSpPr/>
          <p:nvPr/>
        </p:nvSpPr>
        <p:spPr>
          <a:xfrm>
            <a:off x="521948" y="319293"/>
            <a:ext cx="330200" cy="342900"/>
          </a:xfrm>
          <a:prstGeom prst="parallelogram">
            <a:avLst/>
          </a:prstGeom>
          <a:gradFill>
            <a:gsLst>
              <a:gs pos="0">
                <a:srgbClr val="147DF3"/>
              </a:gs>
              <a:gs pos="66000">
                <a:srgbClr val="004387"/>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7" name="文本框 16">
            <a:extLst>
              <a:ext uri="{FF2B5EF4-FFF2-40B4-BE49-F238E27FC236}">
                <a16:creationId xmlns:a16="http://schemas.microsoft.com/office/drawing/2014/main" id="{A99F76E3-478A-F815-22C2-4C6D2FA5D353}"/>
              </a:ext>
            </a:extLst>
          </p:cNvPr>
          <p:cNvSpPr txBox="1"/>
          <p:nvPr/>
        </p:nvSpPr>
        <p:spPr>
          <a:xfrm>
            <a:off x="930445" y="192506"/>
            <a:ext cx="9446009" cy="646331"/>
          </a:xfrm>
          <a:prstGeom prst="rect">
            <a:avLst/>
          </a:prstGeom>
          <a:noFill/>
        </p:spPr>
        <p:txBody>
          <a:bodyPr wrap="square" rtlCol="0">
            <a:spAutoFit/>
          </a:bodyPr>
          <a:lstStyle/>
          <a:p>
            <a:r>
              <a:rPr kumimoji="1" lang="en-US" altLang="zh-CN" sz="3600" b="1" dirty="0">
                <a:solidFill>
                  <a:srgbClr val="004387"/>
                </a:solidFill>
                <a:latin typeface="Microsoft YaHei" panose="020B0503020204020204" pitchFamily="34" charset="-122"/>
                <a:ea typeface="Microsoft YaHei" panose="020B0503020204020204" pitchFamily="34" charset="-122"/>
              </a:rPr>
              <a:t>10.5 Chemical Reactions</a:t>
            </a:r>
            <a:endParaRPr kumimoji="1" lang="zh-CN" altLang="en-US" sz="3600" b="1" dirty="0">
              <a:solidFill>
                <a:srgbClr val="004387"/>
              </a:solidFill>
              <a:latin typeface="Microsoft YaHei" panose="020B0503020204020204" pitchFamily="34" charset="-122"/>
              <a:ea typeface="Microsoft YaHei" panose="020B0503020204020204" pitchFamily="34" charset="-122"/>
            </a:endParaRPr>
          </a:p>
        </p:txBody>
      </p:sp>
      <p:sp>
        <p:nvSpPr>
          <p:cNvPr id="3" name="矩形 2">
            <a:extLst>
              <a:ext uri="{FF2B5EF4-FFF2-40B4-BE49-F238E27FC236}">
                <a16:creationId xmlns:a16="http://schemas.microsoft.com/office/drawing/2014/main" id="{C3E00174-8513-41AD-B195-751BB092D13B}"/>
              </a:ext>
            </a:extLst>
          </p:cNvPr>
          <p:cNvSpPr/>
          <p:nvPr/>
        </p:nvSpPr>
        <p:spPr>
          <a:xfrm>
            <a:off x="1018655" y="838837"/>
            <a:ext cx="9631416" cy="2343655"/>
          </a:xfrm>
          <a:prstGeom prst="rect">
            <a:avLst/>
          </a:prstGeom>
        </p:spPr>
        <p:txBody>
          <a:bodyPr wrap="square">
            <a:spAutoFit/>
          </a:bodyPr>
          <a:lstStyle/>
          <a:p>
            <a:pPr marL="342900" indent="-342900" algn="just">
              <a:lnSpc>
                <a:spcPct val="150000"/>
              </a:lnSpc>
              <a:buFont typeface="Wingdings" panose="05000000000000000000" pitchFamily="2" charset="2"/>
              <a:buChar char="n"/>
            </a:pPr>
            <a:r>
              <a:rPr lang="en-US" altLang="zh-CN" sz="2000" b="1" dirty="0">
                <a:solidFill>
                  <a:srgbClr val="000000"/>
                </a:solidFill>
                <a:latin typeface="Arial" panose="020B0604020202020204" pitchFamily="34" charset="0"/>
                <a:cs typeface="Arial" panose="020B0604020202020204" pitchFamily="34" charset="0"/>
              </a:rPr>
              <a:t>Kinetics</a:t>
            </a:r>
          </a:p>
          <a:p>
            <a:pPr algn="just">
              <a:lnSpc>
                <a:spcPct val="150000"/>
              </a:lnSpc>
            </a:pPr>
            <a:r>
              <a:rPr lang="en-US" altLang="zh-CN" sz="2000" dirty="0">
                <a:solidFill>
                  <a:srgbClr val="000000"/>
                </a:solidFill>
                <a:latin typeface="Arial" panose="020B0604020202020204" pitchFamily="34" charset="0"/>
                <a:cs typeface="Arial" panose="020B0604020202020204" pitchFamily="34" charset="0"/>
              </a:rPr>
              <a:t>We will use the symbol </a:t>
            </a:r>
            <a:r>
              <a:rPr lang="en-US" altLang="zh-CN" sz="2000" dirty="0" err="1">
                <a:solidFill>
                  <a:srgbClr val="000000"/>
                </a:solidFill>
                <a:latin typeface="Arial" panose="020B0604020202020204" pitchFamily="34" charset="0"/>
                <a:cs typeface="Arial" panose="020B0604020202020204" pitchFamily="34" charset="0"/>
              </a:rPr>
              <a:t>ri</a:t>
            </a:r>
            <a:r>
              <a:rPr lang="en-US" altLang="zh-CN" sz="2000" dirty="0">
                <a:solidFill>
                  <a:srgbClr val="000000"/>
                </a:solidFill>
                <a:latin typeface="Arial" panose="020B0604020202020204" pitchFamily="34" charset="0"/>
                <a:cs typeface="Arial" panose="020B0604020202020204" pitchFamily="34" charset="0"/>
              </a:rPr>
              <a:t> to indicate the appearance rate or generation rate of component </a:t>
            </a:r>
            <a:r>
              <a:rPr lang="en-US" altLang="zh-CN" sz="2000" dirty="0" err="1">
                <a:solidFill>
                  <a:srgbClr val="000000"/>
                </a:solidFill>
                <a:latin typeface="Arial" panose="020B0604020202020204" pitchFamily="34" charset="0"/>
                <a:cs typeface="Arial" panose="020B0604020202020204" pitchFamily="34" charset="0"/>
              </a:rPr>
              <a:t>i</a:t>
            </a:r>
            <a:r>
              <a:rPr lang="en-US" altLang="zh-CN" sz="2000" dirty="0">
                <a:solidFill>
                  <a:srgbClr val="000000"/>
                </a:solidFill>
                <a:latin typeface="Arial" panose="020B0604020202020204" pitchFamily="34" charset="0"/>
                <a:cs typeface="Arial" panose="020B0604020202020204" pitchFamily="34" charset="0"/>
              </a:rPr>
              <a:t>. Since products are generated and reactants are “used up,” </a:t>
            </a:r>
            <a:r>
              <a:rPr lang="en-US" altLang="zh-CN" sz="2000" dirty="0" err="1">
                <a:solidFill>
                  <a:srgbClr val="000000"/>
                </a:solidFill>
                <a:latin typeface="Arial" panose="020B0604020202020204" pitchFamily="34" charset="0"/>
                <a:cs typeface="Arial" panose="020B0604020202020204" pitchFamily="34" charset="0"/>
              </a:rPr>
              <a:t>ri</a:t>
            </a:r>
            <a:r>
              <a:rPr lang="en-US" altLang="zh-CN" sz="2000" dirty="0">
                <a:solidFill>
                  <a:srgbClr val="000000"/>
                </a:solidFill>
                <a:latin typeface="Arial" panose="020B0604020202020204" pitchFamily="34" charset="0"/>
                <a:cs typeface="Arial" panose="020B0604020202020204" pitchFamily="34" charset="0"/>
              </a:rPr>
              <a:t> is positive if </a:t>
            </a:r>
            <a:r>
              <a:rPr lang="en-US" altLang="zh-CN" sz="2000" dirty="0" err="1">
                <a:solidFill>
                  <a:srgbClr val="000000"/>
                </a:solidFill>
                <a:latin typeface="Arial" panose="020B0604020202020204" pitchFamily="34" charset="0"/>
                <a:cs typeface="Arial" panose="020B0604020202020204" pitchFamily="34" charset="0"/>
              </a:rPr>
              <a:t>i</a:t>
            </a:r>
            <a:r>
              <a:rPr lang="en-US" altLang="zh-CN" sz="2000" dirty="0">
                <a:solidFill>
                  <a:srgbClr val="000000"/>
                </a:solidFill>
                <a:latin typeface="Arial" panose="020B0604020202020204" pitchFamily="34" charset="0"/>
                <a:cs typeface="Arial" panose="020B0604020202020204" pitchFamily="34" charset="0"/>
              </a:rPr>
              <a:t> is a product and negative if I is a reactant. However, the rate of reaction is always positive. Thus,</a:t>
            </a:r>
          </a:p>
        </p:txBody>
      </p:sp>
      <p:pic>
        <p:nvPicPr>
          <p:cNvPr id="4" name="图片 3">
            <a:extLst>
              <a:ext uri="{FF2B5EF4-FFF2-40B4-BE49-F238E27FC236}">
                <a16:creationId xmlns:a16="http://schemas.microsoft.com/office/drawing/2014/main" id="{E28D79CB-4DF9-4364-8055-4A3236F905D7}"/>
              </a:ext>
            </a:extLst>
          </p:cNvPr>
          <p:cNvPicPr>
            <a:picLocks noChangeAspect="1"/>
          </p:cNvPicPr>
          <p:nvPr/>
        </p:nvPicPr>
        <p:blipFill>
          <a:blip r:embed="rId3"/>
          <a:stretch>
            <a:fillRect/>
          </a:stretch>
        </p:blipFill>
        <p:spPr>
          <a:xfrm>
            <a:off x="1961483" y="3518615"/>
            <a:ext cx="8269033" cy="1813143"/>
          </a:xfrm>
          <a:prstGeom prst="rect">
            <a:avLst/>
          </a:prstGeom>
        </p:spPr>
      </p:pic>
      <p:sp>
        <p:nvSpPr>
          <p:cNvPr id="5" name="矩形 4">
            <a:extLst>
              <a:ext uri="{FF2B5EF4-FFF2-40B4-BE49-F238E27FC236}">
                <a16:creationId xmlns:a16="http://schemas.microsoft.com/office/drawing/2014/main" id="{8B8A0115-2CAE-4E2E-BEB7-0A664C519072}"/>
              </a:ext>
            </a:extLst>
          </p:cNvPr>
          <p:cNvSpPr/>
          <p:nvPr/>
        </p:nvSpPr>
        <p:spPr>
          <a:xfrm>
            <a:off x="1018655" y="5467826"/>
            <a:ext cx="5822428" cy="400110"/>
          </a:xfrm>
          <a:prstGeom prst="rect">
            <a:avLst/>
          </a:prstGeom>
        </p:spPr>
        <p:txBody>
          <a:bodyPr wrap="none">
            <a:spAutoFit/>
          </a:bodyPr>
          <a:lstStyle/>
          <a:p>
            <a:r>
              <a:rPr lang="en-US" altLang="zh-CN" sz="2000" dirty="0">
                <a:latin typeface="Arial" panose="020B0604020202020204" pitchFamily="34" charset="0"/>
                <a:cs typeface="Arial" panose="020B0604020202020204" pitchFamily="34" charset="0"/>
              </a:rPr>
              <a:t>Reaction rates have units of moles/(volume-time).</a:t>
            </a:r>
            <a:endParaRPr lang="zh-CN"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53370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平行四边形 13">
            <a:extLst>
              <a:ext uri="{FF2B5EF4-FFF2-40B4-BE49-F238E27FC236}">
                <a16:creationId xmlns:a16="http://schemas.microsoft.com/office/drawing/2014/main" id="{53602AF9-99D9-875A-FFE8-3CCB9C7CA53C}"/>
              </a:ext>
            </a:extLst>
          </p:cNvPr>
          <p:cNvSpPr/>
          <p:nvPr/>
        </p:nvSpPr>
        <p:spPr>
          <a:xfrm>
            <a:off x="375899" y="389143"/>
            <a:ext cx="330200" cy="342900"/>
          </a:xfrm>
          <a:prstGeom prst="parallelogram">
            <a:avLst/>
          </a:prstGeom>
          <a:gradFill>
            <a:gsLst>
              <a:gs pos="0">
                <a:srgbClr val="147DF3">
                  <a:lumMod val="60000"/>
                  <a:lumOff val="40000"/>
                </a:srgbClr>
              </a:gs>
              <a:gs pos="68000">
                <a:srgbClr val="147DF3">
                  <a:lumMod val="60000"/>
                  <a:lumOff val="40000"/>
                </a:srgbClr>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A53386B1-638E-D7EE-A181-BB9CE185776D}"/>
              </a:ext>
            </a:extLst>
          </p:cNvPr>
          <p:cNvSpPr/>
          <p:nvPr/>
        </p:nvSpPr>
        <p:spPr>
          <a:xfrm>
            <a:off x="521948" y="319293"/>
            <a:ext cx="330200" cy="342900"/>
          </a:xfrm>
          <a:prstGeom prst="parallelogram">
            <a:avLst/>
          </a:prstGeom>
          <a:gradFill>
            <a:gsLst>
              <a:gs pos="0">
                <a:srgbClr val="147DF3"/>
              </a:gs>
              <a:gs pos="66000">
                <a:srgbClr val="004387"/>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7" name="文本框 16">
            <a:extLst>
              <a:ext uri="{FF2B5EF4-FFF2-40B4-BE49-F238E27FC236}">
                <a16:creationId xmlns:a16="http://schemas.microsoft.com/office/drawing/2014/main" id="{A99F76E3-478A-F815-22C2-4C6D2FA5D353}"/>
              </a:ext>
            </a:extLst>
          </p:cNvPr>
          <p:cNvSpPr txBox="1"/>
          <p:nvPr/>
        </p:nvSpPr>
        <p:spPr>
          <a:xfrm>
            <a:off x="930445" y="192506"/>
            <a:ext cx="9446009" cy="646331"/>
          </a:xfrm>
          <a:prstGeom prst="rect">
            <a:avLst/>
          </a:prstGeom>
          <a:noFill/>
        </p:spPr>
        <p:txBody>
          <a:bodyPr wrap="square" rtlCol="0">
            <a:spAutoFit/>
          </a:bodyPr>
          <a:lstStyle/>
          <a:p>
            <a:r>
              <a:rPr kumimoji="1" lang="en-US" altLang="zh-CN" sz="3600" b="1" dirty="0">
                <a:solidFill>
                  <a:srgbClr val="004387"/>
                </a:solidFill>
                <a:latin typeface="Microsoft YaHei" panose="020B0503020204020204" pitchFamily="34" charset="-122"/>
                <a:ea typeface="Microsoft YaHei" panose="020B0503020204020204" pitchFamily="34" charset="-122"/>
              </a:rPr>
              <a:t>10.5 Chemical Reactions</a:t>
            </a:r>
            <a:endParaRPr kumimoji="1" lang="zh-CN" altLang="en-US" sz="3600" b="1" dirty="0">
              <a:solidFill>
                <a:srgbClr val="004387"/>
              </a:solidFill>
              <a:latin typeface="Microsoft YaHei" panose="020B0503020204020204" pitchFamily="34" charset="-122"/>
              <a:ea typeface="Microsoft YaHei" panose="020B0503020204020204" pitchFamily="34" charset="-122"/>
            </a:endParaRPr>
          </a:p>
        </p:txBody>
      </p:sp>
      <p:sp>
        <p:nvSpPr>
          <p:cNvPr id="3" name="矩形 2">
            <a:extLst>
              <a:ext uri="{FF2B5EF4-FFF2-40B4-BE49-F238E27FC236}">
                <a16:creationId xmlns:a16="http://schemas.microsoft.com/office/drawing/2014/main" id="{C3E00174-8513-41AD-B195-751BB092D13B}"/>
              </a:ext>
            </a:extLst>
          </p:cNvPr>
          <p:cNvSpPr/>
          <p:nvPr/>
        </p:nvSpPr>
        <p:spPr>
          <a:xfrm>
            <a:off x="1018655" y="751080"/>
            <a:ext cx="9631416" cy="2164695"/>
          </a:xfrm>
          <a:prstGeom prst="rect">
            <a:avLst/>
          </a:prstGeom>
        </p:spPr>
        <p:txBody>
          <a:bodyPr wrap="square">
            <a:spAutoFit/>
          </a:bodyPr>
          <a:lstStyle/>
          <a:p>
            <a:pPr marL="342900" indent="-342900" algn="just">
              <a:lnSpc>
                <a:spcPct val="150000"/>
              </a:lnSpc>
              <a:buFont typeface="Wingdings" panose="05000000000000000000" pitchFamily="2" charset="2"/>
              <a:buChar char="n"/>
            </a:pPr>
            <a:r>
              <a:rPr lang="en-US" altLang="zh-CN" sz="2000" b="1" dirty="0">
                <a:solidFill>
                  <a:srgbClr val="000000"/>
                </a:solidFill>
                <a:latin typeface="Arial" panose="020B0604020202020204" pitchFamily="34" charset="0"/>
                <a:cs typeface="Arial" panose="020B0604020202020204" pitchFamily="34" charset="0"/>
              </a:rPr>
              <a:t>Kinetics</a:t>
            </a:r>
          </a:p>
          <a:p>
            <a:pPr algn="just">
              <a:lnSpc>
                <a:spcPct val="150000"/>
              </a:lnSpc>
            </a:pPr>
            <a:r>
              <a:rPr lang="en-US" altLang="zh-CN" dirty="0">
                <a:solidFill>
                  <a:srgbClr val="000000"/>
                </a:solidFill>
                <a:latin typeface="Arial" panose="020B0604020202020204" pitchFamily="34" charset="0"/>
                <a:cs typeface="Arial" panose="020B0604020202020204" pitchFamily="34" charset="0"/>
              </a:rPr>
              <a:t>The rate of reaction is proportional to the concentrations of the reactants (frequency of collisions) and to the temperature (energy of collisions). Consider the reaction</a:t>
            </a:r>
          </a:p>
          <a:p>
            <a:pPr algn="ctr">
              <a:lnSpc>
                <a:spcPct val="150000"/>
              </a:lnSpc>
            </a:pPr>
            <a:r>
              <a:rPr lang="en-US" altLang="zh-CN" b="1" dirty="0">
                <a:solidFill>
                  <a:srgbClr val="000000"/>
                </a:solidFill>
                <a:latin typeface="Arial" panose="020B0604020202020204" pitchFamily="34" charset="0"/>
                <a:cs typeface="Arial" panose="020B0604020202020204" pitchFamily="34" charset="0"/>
              </a:rPr>
              <a:t>R + S </a:t>
            </a:r>
            <a:r>
              <a:rPr lang="zh-CN" altLang="en-US" b="1" dirty="0">
                <a:solidFill>
                  <a:srgbClr val="000000"/>
                </a:solidFill>
                <a:latin typeface="Arial" panose="020B0604020202020204" pitchFamily="34" charset="0"/>
                <a:cs typeface="Arial" panose="020B0604020202020204" pitchFamily="34" charset="0"/>
              </a:rPr>
              <a:t>→</a:t>
            </a:r>
            <a:r>
              <a:rPr lang="en-US" altLang="zh-CN" b="1" dirty="0">
                <a:solidFill>
                  <a:srgbClr val="000000"/>
                </a:solidFill>
                <a:latin typeface="Arial" panose="020B0604020202020204" pitchFamily="34" charset="0"/>
                <a:cs typeface="Arial" panose="020B0604020202020204" pitchFamily="34" charset="0"/>
              </a:rPr>
              <a:t> P + Q</a:t>
            </a:r>
          </a:p>
          <a:p>
            <a:pPr algn="just">
              <a:lnSpc>
                <a:spcPct val="150000"/>
              </a:lnSpc>
            </a:pPr>
            <a:r>
              <a:rPr lang="en-US" altLang="zh-CN" dirty="0">
                <a:solidFill>
                  <a:srgbClr val="000000"/>
                </a:solidFill>
                <a:latin typeface="Arial" panose="020B0604020202020204" pitchFamily="34" charset="0"/>
                <a:cs typeface="Arial" panose="020B0604020202020204" pitchFamily="34" charset="0"/>
              </a:rPr>
              <a:t>The rate of reaction can be expressed as</a:t>
            </a:r>
          </a:p>
        </p:txBody>
      </p:sp>
      <p:pic>
        <p:nvPicPr>
          <p:cNvPr id="5" name="图片 4">
            <a:extLst>
              <a:ext uri="{FF2B5EF4-FFF2-40B4-BE49-F238E27FC236}">
                <a16:creationId xmlns:a16="http://schemas.microsoft.com/office/drawing/2014/main" id="{9433AF3E-CBED-40ED-88C3-8FEEBD1765F2}"/>
              </a:ext>
            </a:extLst>
          </p:cNvPr>
          <p:cNvPicPr>
            <a:picLocks noChangeAspect="1"/>
          </p:cNvPicPr>
          <p:nvPr/>
        </p:nvPicPr>
        <p:blipFill>
          <a:blip r:embed="rId3"/>
          <a:stretch>
            <a:fillRect/>
          </a:stretch>
        </p:blipFill>
        <p:spPr>
          <a:xfrm>
            <a:off x="2222524" y="2887238"/>
            <a:ext cx="7077003" cy="1845664"/>
          </a:xfrm>
          <a:prstGeom prst="rect">
            <a:avLst/>
          </a:prstGeom>
        </p:spPr>
      </p:pic>
      <p:pic>
        <p:nvPicPr>
          <p:cNvPr id="7" name="图片 6">
            <a:extLst>
              <a:ext uri="{FF2B5EF4-FFF2-40B4-BE49-F238E27FC236}">
                <a16:creationId xmlns:a16="http://schemas.microsoft.com/office/drawing/2014/main" id="{F7403F0B-4BC2-4F07-B120-A7959718D44F}"/>
              </a:ext>
            </a:extLst>
          </p:cNvPr>
          <p:cNvPicPr>
            <a:picLocks noChangeAspect="1"/>
          </p:cNvPicPr>
          <p:nvPr/>
        </p:nvPicPr>
        <p:blipFill>
          <a:blip r:embed="rId4"/>
          <a:stretch>
            <a:fillRect/>
          </a:stretch>
        </p:blipFill>
        <p:spPr>
          <a:xfrm>
            <a:off x="3119413" y="4788662"/>
            <a:ext cx="4370871" cy="351028"/>
          </a:xfrm>
          <a:prstGeom prst="rect">
            <a:avLst/>
          </a:prstGeom>
        </p:spPr>
      </p:pic>
      <p:sp>
        <p:nvSpPr>
          <p:cNvPr id="2" name="矩形 1">
            <a:extLst>
              <a:ext uri="{FF2B5EF4-FFF2-40B4-BE49-F238E27FC236}">
                <a16:creationId xmlns:a16="http://schemas.microsoft.com/office/drawing/2014/main" id="{42026C6A-C3C2-4205-8057-3A038DF322BD}"/>
              </a:ext>
            </a:extLst>
          </p:cNvPr>
          <p:cNvSpPr/>
          <p:nvPr/>
        </p:nvSpPr>
        <p:spPr>
          <a:xfrm>
            <a:off x="1018655" y="5067703"/>
            <a:ext cx="9631416" cy="1287532"/>
          </a:xfrm>
          <a:prstGeom prst="rect">
            <a:avLst/>
          </a:prstGeom>
        </p:spPr>
        <p:txBody>
          <a:bodyPr wrap="square">
            <a:spAutoFit/>
          </a:bodyPr>
          <a:lstStyle/>
          <a:p>
            <a:pPr algn="just">
              <a:lnSpc>
                <a:spcPct val="150000"/>
              </a:lnSpc>
            </a:pPr>
            <a:r>
              <a:rPr lang="en-US" altLang="zh-CN" dirty="0">
                <a:solidFill>
                  <a:srgbClr val="000000"/>
                </a:solidFill>
                <a:latin typeface="Arial" panose="020B0604020202020204" pitchFamily="34" charset="0"/>
                <a:cs typeface="Arial" panose="020B0604020202020204" pitchFamily="34" charset="0"/>
              </a:rPr>
              <a:t>The reaction is said to be of order </a:t>
            </a:r>
            <a:r>
              <a:rPr lang="en-US" altLang="zh-CN" i="1" dirty="0">
                <a:solidFill>
                  <a:srgbClr val="000000"/>
                </a:solidFill>
                <a:latin typeface="Arial" panose="020B0604020202020204" pitchFamily="34" charset="0"/>
                <a:cs typeface="Arial" panose="020B0604020202020204" pitchFamily="34" charset="0"/>
              </a:rPr>
              <a:t>x</a:t>
            </a:r>
            <a:r>
              <a:rPr lang="en-US" altLang="zh-CN" dirty="0">
                <a:solidFill>
                  <a:srgbClr val="000000"/>
                </a:solidFill>
                <a:latin typeface="Arial" panose="020B0604020202020204" pitchFamily="34" charset="0"/>
                <a:cs typeface="Arial" panose="020B0604020202020204" pitchFamily="34" charset="0"/>
              </a:rPr>
              <a:t> in reactant </a:t>
            </a:r>
            <a:r>
              <a:rPr lang="en-US" altLang="zh-CN" i="1" dirty="0">
                <a:solidFill>
                  <a:srgbClr val="000000"/>
                </a:solidFill>
                <a:latin typeface="Arial" panose="020B0604020202020204" pitchFamily="34" charset="0"/>
                <a:cs typeface="Arial" panose="020B0604020202020204" pitchFamily="34" charset="0"/>
              </a:rPr>
              <a:t>R, </a:t>
            </a:r>
            <a:r>
              <a:rPr lang="en-US" altLang="zh-CN" dirty="0">
                <a:solidFill>
                  <a:srgbClr val="000000"/>
                </a:solidFill>
                <a:latin typeface="Arial" panose="020B0604020202020204" pitchFamily="34" charset="0"/>
                <a:cs typeface="Arial" panose="020B0604020202020204" pitchFamily="34" charset="0"/>
              </a:rPr>
              <a:t>of order </a:t>
            </a:r>
            <a:r>
              <a:rPr lang="en-US" altLang="zh-CN" i="1" dirty="0">
                <a:solidFill>
                  <a:srgbClr val="000000"/>
                </a:solidFill>
                <a:latin typeface="Arial" panose="020B0604020202020204" pitchFamily="34" charset="0"/>
                <a:cs typeface="Arial" panose="020B0604020202020204" pitchFamily="34" charset="0"/>
              </a:rPr>
              <a:t>y</a:t>
            </a:r>
            <a:r>
              <a:rPr lang="en-US" altLang="zh-CN" dirty="0">
                <a:solidFill>
                  <a:srgbClr val="000000"/>
                </a:solidFill>
                <a:latin typeface="Arial" panose="020B0604020202020204" pitchFamily="34" charset="0"/>
                <a:cs typeface="Arial" panose="020B0604020202020204" pitchFamily="34" charset="0"/>
              </a:rPr>
              <a:t> in reactant </a:t>
            </a:r>
            <a:r>
              <a:rPr lang="en-US" altLang="zh-CN" i="1" dirty="0">
                <a:solidFill>
                  <a:srgbClr val="000000"/>
                </a:solidFill>
                <a:latin typeface="Arial" panose="020B0604020202020204" pitchFamily="34" charset="0"/>
                <a:cs typeface="Arial" panose="020B0604020202020204" pitchFamily="34" charset="0"/>
              </a:rPr>
              <a:t>S</a:t>
            </a:r>
            <a:r>
              <a:rPr lang="en-US" altLang="zh-CN" dirty="0">
                <a:solidFill>
                  <a:srgbClr val="000000"/>
                </a:solidFill>
                <a:latin typeface="Arial" panose="020B0604020202020204" pitchFamily="34" charset="0"/>
                <a:cs typeface="Arial" panose="020B0604020202020204" pitchFamily="34" charset="0"/>
              </a:rPr>
              <a:t>, and of order (</a:t>
            </a:r>
            <a:r>
              <a:rPr lang="en-US" altLang="zh-CN" i="1" dirty="0">
                <a:solidFill>
                  <a:srgbClr val="000000"/>
                </a:solidFill>
                <a:latin typeface="Arial" panose="020B0604020202020204" pitchFamily="34" charset="0"/>
                <a:cs typeface="Arial" panose="020B0604020202020204" pitchFamily="34" charset="0"/>
              </a:rPr>
              <a:t>x</a:t>
            </a:r>
            <a:r>
              <a:rPr lang="en-US" altLang="zh-CN" dirty="0">
                <a:solidFill>
                  <a:srgbClr val="000000"/>
                </a:solidFill>
                <a:latin typeface="Arial" panose="020B0604020202020204" pitchFamily="34" charset="0"/>
                <a:cs typeface="Arial" panose="020B0604020202020204" pitchFamily="34" charset="0"/>
              </a:rPr>
              <a:t> + </a:t>
            </a:r>
            <a:r>
              <a:rPr lang="en-US" altLang="zh-CN" i="1" dirty="0">
                <a:solidFill>
                  <a:srgbClr val="000000"/>
                </a:solidFill>
                <a:latin typeface="Arial" panose="020B0604020202020204" pitchFamily="34" charset="0"/>
                <a:cs typeface="Arial" panose="020B0604020202020204" pitchFamily="34" charset="0"/>
              </a:rPr>
              <a:t>y</a:t>
            </a:r>
            <a:r>
              <a:rPr lang="en-US" altLang="zh-CN" dirty="0">
                <a:solidFill>
                  <a:srgbClr val="000000"/>
                </a:solidFill>
                <a:latin typeface="Arial" panose="020B0604020202020204" pitchFamily="34" charset="0"/>
                <a:cs typeface="Arial" panose="020B0604020202020204" pitchFamily="34" charset="0"/>
              </a:rPr>
              <a:t>) overall. Often (but not always), </a:t>
            </a:r>
            <a:r>
              <a:rPr lang="en-US" altLang="zh-CN" i="1" dirty="0">
                <a:solidFill>
                  <a:srgbClr val="000000"/>
                </a:solidFill>
                <a:latin typeface="Arial" panose="020B0604020202020204" pitchFamily="34" charset="0"/>
                <a:cs typeface="Arial" panose="020B0604020202020204" pitchFamily="34" charset="0"/>
              </a:rPr>
              <a:t>x</a:t>
            </a:r>
            <a:r>
              <a:rPr lang="en-US" altLang="zh-CN" dirty="0">
                <a:solidFill>
                  <a:srgbClr val="000000"/>
                </a:solidFill>
                <a:latin typeface="Arial" panose="020B0604020202020204" pitchFamily="34" charset="0"/>
                <a:cs typeface="Arial" panose="020B0604020202020204" pitchFamily="34" charset="0"/>
              </a:rPr>
              <a:t> and </a:t>
            </a:r>
            <a:r>
              <a:rPr lang="en-US" altLang="zh-CN" i="1" dirty="0">
                <a:solidFill>
                  <a:srgbClr val="000000"/>
                </a:solidFill>
                <a:latin typeface="Arial" panose="020B0604020202020204" pitchFamily="34" charset="0"/>
                <a:cs typeface="Arial" panose="020B0604020202020204" pitchFamily="34" charset="0"/>
              </a:rPr>
              <a:t>y</a:t>
            </a:r>
            <a:r>
              <a:rPr lang="en-US" altLang="zh-CN" dirty="0">
                <a:solidFill>
                  <a:srgbClr val="000000"/>
                </a:solidFill>
                <a:latin typeface="Arial" panose="020B0604020202020204" pitchFamily="34" charset="0"/>
                <a:cs typeface="Arial" panose="020B0604020202020204" pitchFamily="34" charset="0"/>
              </a:rPr>
              <a:t> are simple whole numbers that are related to the stoichiometry. However, x and y usually must be determined experimentally.</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613712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平行四边形 13">
            <a:extLst>
              <a:ext uri="{FF2B5EF4-FFF2-40B4-BE49-F238E27FC236}">
                <a16:creationId xmlns:a16="http://schemas.microsoft.com/office/drawing/2014/main" id="{53602AF9-99D9-875A-FFE8-3CCB9C7CA53C}"/>
              </a:ext>
            </a:extLst>
          </p:cNvPr>
          <p:cNvSpPr/>
          <p:nvPr/>
        </p:nvSpPr>
        <p:spPr>
          <a:xfrm>
            <a:off x="375899" y="389143"/>
            <a:ext cx="330200" cy="342900"/>
          </a:xfrm>
          <a:prstGeom prst="parallelogram">
            <a:avLst/>
          </a:prstGeom>
          <a:gradFill>
            <a:gsLst>
              <a:gs pos="0">
                <a:srgbClr val="147DF3">
                  <a:lumMod val="60000"/>
                  <a:lumOff val="40000"/>
                </a:srgbClr>
              </a:gs>
              <a:gs pos="68000">
                <a:srgbClr val="147DF3">
                  <a:lumMod val="60000"/>
                  <a:lumOff val="40000"/>
                </a:srgbClr>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A53386B1-638E-D7EE-A181-BB9CE185776D}"/>
              </a:ext>
            </a:extLst>
          </p:cNvPr>
          <p:cNvSpPr/>
          <p:nvPr/>
        </p:nvSpPr>
        <p:spPr>
          <a:xfrm>
            <a:off x="521948" y="319293"/>
            <a:ext cx="330200" cy="342900"/>
          </a:xfrm>
          <a:prstGeom prst="parallelogram">
            <a:avLst/>
          </a:prstGeom>
          <a:gradFill>
            <a:gsLst>
              <a:gs pos="0">
                <a:srgbClr val="147DF3"/>
              </a:gs>
              <a:gs pos="66000">
                <a:srgbClr val="004387"/>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7" name="文本框 16">
            <a:extLst>
              <a:ext uri="{FF2B5EF4-FFF2-40B4-BE49-F238E27FC236}">
                <a16:creationId xmlns:a16="http://schemas.microsoft.com/office/drawing/2014/main" id="{A99F76E3-478A-F815-22C2-4C6D2FA5D353}"/>
              </a:ext>
            </a:extLst>
          </p:cNvPr>
          <p:cNvSpPr txBox="1"/>
          <p:nvPr/>
        </p:nvSpPr>
        <p:spPr>
          <a:xfrm>
            <a:off x="930445" y="192506"/>
            <a:ext cx="9446009" cy="646331"/>
          </a:xfrm>
          <a:prstGeom prst="rect">
            <a:avLst/>
          </a:prstGeom>
          <a:noFill/>
        </p:spPr>
        <p:txBody>
          <a:bodyPr wrap="square" rtlCol="0">
            <a:spAutoFit/>
          </a:bodyPr>
          <a:lstStyle/>
          <a:p>
            <a:r>
              <a:rPr kumimoji="1" lang="en-US" altLang="zh-CN" sz="3600" b="1" dirty="0">
                <a:solidFill>
                  <a:srgbClr val="004387"/>
                </a:solidFill>
                <a:latin typeface="Microsoft YaHei" panose="020B0503020204020204" pitchFamily="34" charset="-122"/>
                <a:ea typeface="Microsoft YaHei" panose="020B0503020204020204" pitchFamily="34" charset="-122"/>
              </a:rPr>
              <a:t>10.5 Chemical Reactions</a:t>
            </a:r>
            <a:endParaRPr kumimoji="1" lang="zh-CN" altLang="en-US" sz="3600" b="1" dirty="0">
              <a:solidFill>
                <a:srgbClr val="004387"/>
              </a:solidFill>
              <a:latin typeface="Microsoft YaHei" panose="020B0503020204020204" pitchFamily="34" charset="-122"/>
              <a:ea typeface="Microsoft YaHei" panose="020B0503020204020204" pitchFamily="34" charset="-122"/>
            </a:endParaRPr>
          </a:p>
        </p:txBody>
      </p:sp>
      <p:sp>
        <p:nvSpPr>
          <p:cNvPr id="3" name="矩形 2">
            <a:extLst>
              <a:ext uri="{FF2B5EF4-FFF2-40B4-BE49-F238E27FC236}">
                <a16:creationId xmlns:a16="http://schemas.microsoft.com/office/drawing/2014/main" id="{C3E00174-8513-41AD-B195-751BB092D13B}"/>
              </a:ext>
            </a:extLst>
          </p:cNvPr>
          <p:cNvSpPr/>
          <p:nvPr/>
        </p:nvSpPr>
        <p:spPr>
          <a:xfrm>
            <a:off x="1018655" y="983050"/>
            <a:ext cx="9631416" cy="918200"/>
          </a:xfrm>
          <a:prstGeom prst="rect">
            <a:avLst/>
          </a:prstGeom>
        </p:spPr>
        <p:txBody>
          <a:bodyPr wrap="square">
            <a:spAutoFit/>
          </a:bodyPr>
          <a:lstStyle/>
          <a:p>
            <a:pPr marL="342900" indent="-342900" algn="just">
              <a:lnSpc>
                <a:spcPct val="150000"/>
              </a:lnSpc>
              <a:buFont typeface="Wingdings" panose="05000000000000000000" pitchFamily="2" charset="2"/>
              <a:buChar char="n"/>
            </a:pPr>
            <a:r>
              <a:rPr lang="en-US" altLang="zh-CN" sz="2000" b="1" dirty="0">
                <a:solidFill>
                  <a:srgbClr val="000000"/>
                </a:solidFill>
                <a:latin typeface="Arial" panose="020B0604020202020204" pitchFamily="34" charset="0"/>
                <a:cs typeface="Arial" panose="020B0604020202020204" pitchFamily="34" charset="0"/>
              </a:rPr>
              <a:t>Arrhenius equation </a:t>
            </a:r>
          </a:p>
          <a:p>
            <a:pPr algn="just">
              <a:lnSpc>
                <a:spcPct val="150000"/>
              </a:lnSpc>
            </a:pPr>
            <a:r>
              <a:rPr lang="en-US" altLang="zh-CN" dirty="0">
                <a:solidFill>
                  <a:srgbClr val="000000"/>
                </a:solidFill>
                <a:latin typeface="Arial" panose="020B0604020202020204" pitchFamily="34" charset="0"/>
                <a:cs typeface="Arial" panose="020B0604020202020204" pitchFamily="34" charset="0"/>
              </a:rPr>
              <a:t>The rate constant k is usually represented by an Arrhenius equation such as</a:t>
            </a:r>
          </a:p>
        </p:txBody>
      </p:sp>
      <p:sp>
        <p:nvSpPr>
          <p:cNvPr id="2" name="矩形 1">
            <a:extLst>
              <a:ext uri="{FF2B5EF4-FFF2-40B4-BE49-F238E27FC236}">
                <a16:creationId xmlns:a16="http://schemas.microsoft.com/office/drawing/2014/main" id="{42026C6A-C3C2-4205-8057-3A038DF322BD}"/>
              </a:ext>
            </a:extLst>
          </p:cNvPr>
          <p:cNvSpPr/>
          <p:nvPr/>
        </p:nvSpPr>
        <p:spPr>
          <a:xfrm>
            <a:off x="1018655" y="4403890"/>
            <a:ext cx="9631416" cy="1287532"/>
          </a:xfrm>
          <a:prstGeom prst="rect">
            <a:avLst/>
          </a:prstGeom>
        </p:spPr>
        <p:txBody>
          <a:bodyPr wrap="square">
            <a:spAutoFit/>
          </a:bodyPr>
          <a:lstStyle/>
          <a:p>
            <a:pPr algn="just">
              <a:lnSpc>
                <a:spcPct val="150000"/>
              </a:lnSpc>
            </a:pPr>
            <a:r>
              <a:rPr lang="en-US" altLang="zh-CN" dirty="0">
                <a:solidFill>
                  <a:srgbClr val="000000"/>
                </a:solidFill>
                <a:latin typeface="Arial" panose="020B0604020202020204" pitchFamily="34" charset="0"/>
                <a:cs typeface="Arial" panose="020B0604020202020204" pitchFamily="34" charset="0"/>
              </a:rPr>
              <a:t>The units on k depend on the order of the reaction, but the units on E, R, and T must be consistent so that E/RT is dimensionless. For example, one consistent set of units is for E to be in </a:t>
            </a:r>
            <a:r>
              <a:rPr lang="en-US" altLang="zh-CN" b="1" dirty="0" err="1">
                <a:solidFill>
                  <a:srgbClr val="FF0000"/>
                </a:solidFill>
                <a:latin typeface="Arial" panose="020B0604020202020204" pitchFamily="34" charset="0"/>
                <a:cs typeface="Arial" panose="020B0604020202020204" pitchFamily="34" charset="0"/>
              </a:rPr>
              <a:t>cal</a:t>
            </a:r>
            <a:r>
              <a:rPr lang="en-US" altLang="zh-CN" b="1" dirty="0">
                <a:solidFill>
                  <a:srgbClr val="FF0000"/>
                </a:solidFill>
                <a:latin typeface="Arial" panose="020B0604020202020204" pitchFamily="34" charset="0"/>
                <a:cs typeface="Arial" panose="020B0604020202020204" pitchFamily="34" charset="0"/>
              </a:rPr>
              <a:t>/</a:t>
            </a:r>
            <a:r>
              <a:rPr lang="en-US" altLang="zh-CN" b="1" dirty="0" err="1">
                <a:solidFill>
                  <a:srgbClr val="FF0000"/>
                </a:solidFill>
                <a:latin typeface="Arial" panose="020B0604020202020204" pitchFamily="34" charset="0"/>
                <a:cs typeface="Arial" panose="020B0604020202020204" pitchFamily="34" charset="0"/>
              </a:rPr>
              <a:t>gmol</a:t>
            </a:r>
            <a:r>
              <a:rPr lang="en-US" altLang="zh-CN" dirty="0">
                <a:solidFill>
                  <a:srgbClr val="000000"/>
                </a:solidFill>
                <a:latin typeface="Arial" panose="020B0604020202020204" pitchFamily="34" charset="0"/>
                <a:cs typeface="Arial" panose="020B0604020202020204" pitchFamily="34" charset="0"/>
              </a:rPr>
              <a:t>, R to be in </a:t>
            </a:r>
            <a:r>
              <a:rPr lang="en-US" altLang="zh-CN" b="1" dirty="0">
                <a:solidFill>
                  <a:srgbClr val="FF0000"/>
                </a:solidFill>
                <a:latin typeface="Arial" panose="020B0604020202020204" pitchFamily="34" charset="0"/>
                <a:cs typeface="Arial" panose="020B0604020202020204" pitchFamily="34" charset="0"/>
              </a:rPr>
              <a:t>1.987 </a:t>
            </a:r>
            <a:r>
              <a:rPr lang="en-US" altLang="zh-CN" b="1" dirty="0" err="1">
                <a:solidFill>
                  <a:srgbClr val="FF0000"/>
                </a:solidFill>
                <a:latin typeface="Arial" panose="020B0604020202020204" pitchFamily="34" charset="0"/>
                <a:cs typeface="Arial" panose="020B0604020202020204" pitchFamily="34" charset="0"/>
              </a:rPr>
              <a:t>cal</a:t>
            </a:r>
            <a:r>
              <a:rPr lang="en-US" altLang="zh-CN" b="1" dirty="0">
                <a:solidFill>
                  <a:srgbClr val="FF0000"/>
                </a:solidFill>
                <a:latin typeface="Arial" panose="020B0604020202020204" pitchFamily="34" charset="0"/>
                <a:cs typeface="Arial" panose="020B0604020202020204" pitchFamily="34" charset="0"/>
              </a:rPr>
              <a:t>/</a:t>
            </a:r>
            <a:r>
              <a:rPr lang="en-US" altLang="zh-CN" b="1" dirty="0" err="1">
                <a:solidFill>
                  <a:srgbClr val="FF0000"/>
                </a:solidFill>
                <a:latin typeface="Arial" panose="020B0604020202020204" pitchFamily="34" charset="0"/>
                <a:cs typeface="Arial" panose="020B0604020202020204" pitchFamily="34" charset="0"/>
              </a:rPr>
              <a:t>gmol</a:t>
            </a:r>
            <a:r>
              <a:rPr lang="en-US" altLang="zh-CN" b="1" dirty="0">
                <a:solidFill>
                  <a:srgbClr val="FF0000"/>
                </a:solidFill>
                <a:latin typeface="Arial" panose="020B0604020202020204" pitchFamily="34" charset="0"/>
                <a:cs typeface="Arial" panose="020B0604020202020204" pitchFamily="34" charset="0"/>
              </a:rPr>
              <a:t>-K</a:t>
            </a:r>
            <a:r>
              <a:rPr lang="en-US" altLang="zh-CN" dirty="0">
                <a:solidFill>
                  <a:srgbClr val="000000"/>
                </a:solidFill>
                <a:latin typeface="Arial" panose="020B0604020202020204" pitchFamily="34" charset="0"/>
                <a:cs typeface="Arial" panose="020B0604020202020204" pitchFamily="34" charset="0"/>
              </a:rPr>
              <a:t>, and T to be in </a:t>
            </a:r>
            <a:r>
              <a:rPr lang="en-US" altLang="zh-CN" b="1" dirty="0">
                <a:solidFill>
                  <a:srgbClr val="FF0000"/>
                </a:solidFill>
                <a:latin typeface="Arial" panose="020B0604020202020204" pitchFamily="34" charset="0"/>
                <a:cs typeface="Arial" panose="020B0604020202020204" pitchFamily="34" charset="0"/>
              </a:rPr>
              <a:t>K</a:t>
            </a:r>
            <a:r>
              <a:rPr lang="en-US" altLang="zh-CN" dirty="0">
                <a:solidFill>
                  <a:srgbClr val="000000"/>
                </a:solidFill>
                <a:latin typeface="Arial" panose="020B0604020202020204" pitchFamily="34" charset="0"/>
                <a:cs typeface="Arial" panose="020B0604020202020204" pitchFamily="34" charset="0"/>
              </a:rPr>
              <a:t>.</a:t>
            </a:r>
            <a:endParaRPr lang="zh-CN" altLang="en-US" dirty="0">
              <a:latin typeface="Arial" panose="020B0604020202020204" pitchFamily="34" charset="0"/>
              <a:cs typeface="Arial" panose="020B0604020202020204" pitchFamily="34" charset="0"/>
            </a:endParaRPr>
          </a:p>
        </p:txBody>
      </p:sp>
      <p:pic>
        <p:nvPicPr>
          <p:cNvPr id="6" name="图片 5">
            <a:extLst>
              <a:ext uri="{FF2B5EF4-FFF2-40B4-BE49-F238E27FC236}">
                <a16:creationId xmlns:a16="http://schemas.microsoft.com/office/drawing/2014/main" id="{B2B72546-CF6A-4E69-B914-40B86AD27927}"/>
              </a:ext>
            </a:extLst>
          </p:cNvPr>
          <p:cNvPicPr>
            <a:picLocks noChangeAspect="1"/>
          </p:cNvPicPr>
          <p:nvPr/>
        </p:nvPicPr>
        <p:blipFill>
          <a:blip r:embed="rId3"/>
          <a:stretch>
            <a:fillRect/>
          </a:stretch>
        </p:blipFill>
        <p:spPr>
          <a:xfrm>
            <a:off x="2518156" y="2220276"/>
            <a:ext cx="7155688" cy="2008823"/>
          </a:xfrm>
          <a:prstGeom prst="rect">
            <a:avLst/>
          </a:prstGeom>
        </p:spPr>
      </p:pic>
    </p:spTree>
    <p:extLst>
      <p:ext uri="{BB962C8B-B14F-4D97-AF65-F5344CB8AC3E}">
        <p14:creationId xmlns:p14="http://schemas.microsoft.com/office/powerpoint/2010/main" val="41101771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平行四边形 13">
            <a:extLst>
              <a:ext uri="{FF2B5EF4-FFF2-40B4-BE49-F238E27FC236}">
                <a16:creationId xmlns:a16="http://schemas.microsoft.com/office/drawing/2014/main" id="{53602AF9-99D9-875A-FFE8-3CCB9C7CA53C}"/>
              </a:ext>
            </a:extLst>
          </p:cNvPr>
          <p:cNvSpPr/>
          <p:nvPr/>
        </p:nvSpPr>
        <p:spPr>
          <a:xfrm>
            <a:off x="375899" y="389143"/>
            <a:ext cx="330200" cy="342900"/>
          </a:xfrm>
          <a:prstGeom prst="parallelogram">
            <a:avLst/>
          </a:prstGeom>
          <a:gradFill>
            <a:gsLst>
              <a:gs pos="0">
                <a:srgbClr val="147DF3">
                  <a:lumMod val="60000"/>
                  <a:lumOff val="40000"/>
                </a:srgbClr>
              </a:gs>
              <a:gs pos="68000">
                <a:srgbClr val="147DF3">
                  <a:lumMod val="60000"/>
                  <a:lumOff val="40000"/>
                </a:srgbClr>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A53386B1-638E-D7EE-A181-BB9CE185776D}"/>
              </a:ext>
            </a:extLst>
          </p:cNvPr>
          <p:cNvSpPr/>
          <p:nvPr/>
        </p:nvSpPr>
        <p:spPr>
          <a:xfrm>
            <a:off x="521948" y="319293"/>
            <a:ext cx="330200" cy="342900"/>
          </a:xfrm>
          <a:prstGeom prst="parallelogram">
            <a:avLst/>
          </a:prstGeom>
          <a:gradFill>
            <a:gsLst>
              <a:gs pos="0">
                <a:srgbClr val="147DF3"/>
              </a:gs>
              <a:gs pos="66000">
                <a:srgbClr val="004387"/>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7" name="文本框 16">
            <a:extLst>
              <a:ext uri="{FF2B5EF4-FFF2-40B4-BE49-F238E27FC236}">
                <a16:creationId xmlns:a16="http://schemas.microsoft.com/office/drawing/2014/main" id="{A99F76E3-478A-F815-22C2-4C6D2FA5D353}"/>
              </a:ext>
            </a:extLst>
          </p:cNvPr>
          <p:cNvSpPr txBox="1"/>
          <p:nvPr/>
        </p:nvSpPr>
        <p:spPr>
          <a:xfrm>
            <a:off x="930445" y="192506"/>
            <a:ext cx="9446009" cy="646331"/>
          </a:xfrm>
          <a:prstGeom prst="rect">
            <a:avLst/>
          </a:prstGeom>
          <a:noFill/>
        </p:spPr>
        <p:txBody>
          <a:bodyPr wrap="square" rtlCol="0">
            <a:spAutoFit/>
          </a:bodyPr>
          <a:lstStyle/>
          <a:p>
            <a:r>
              <a:rPr kumimoji="1" lang="en-US" altLang="zh-CN" sz="3600" b="1" dirty="0">
                <a:solidFill>
                  <a:srgbClr val="004387"/>
                </a:solidFill>
                <a:latin typeface="Microsoft YaHei" panose="020B0503020204020204" pitchFamily="34" charset="-122"/>
                <a:ea typeface="Microsoft YaHei" panose="020B0503020204020204" pitchFamily="34" charset="-122"/>
              </a:rPr>
              <a:t>10.5 Chemical Reactions</a:t>
            </a:r>
            <a:endParaRPr kumimoji="1" lang="zh-CN" altLang="en-US" sz="3600" b="1" dirty="0">
              <a:solidFill>
                <a:srgbClr val="004387"/>
              </a:solidFill>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2101BED8-6975-4496-905D-E3BBB13BA4A3}"/>
              </a:ext>
            </a:extLst>
          </p:cNvPr>
          <p:cNvPicPr>
            <a:picLocks noChangeAspect="1"/>
          </p:cNvPicPr>
          <p:nvPr/>
        </p:nvPicPr>
        <p:blipFill>
          <a:blip r:embed="rId3"/>
          <a:stretch>
            <a:fillRect/>
          </a:stretch>
        </p:blipFill>
        <p:spPr>
          <a:xfrm>
            <a:off x="1337984" y="1044115"/>
            <a:ext cx="6576578" cy="5155779"/>
          </a:xfrm>
          <a:prstGeom prst="rect">
            <a:avLst/>
          </a:prstGeom>
        </p:spPr>
      </p:pic>
      <p:pic>
        <p:nvPicPr>
          <p:cNvPr id="10" name="图片 9">
            <a:extLst>
              <a:ext uri="{FF2B5EF4-FFF2-40B4-BE49-F238E27FC236}">
                <a16:creationId xmlns:a16="http://schemas.microsoft.com/office/drawing/2014/main" id="{3289B51B-C118-4BF3-AC80-F98B631B1186}"/>
              </a:ext>
            </a:extLst>
          </p:cNvPr>
          <p:cNvPicPr>
            <a:picLocks noChangeAspect="1"/>
          </p:cNvPicPr>
          <p:nvPr/>
        </p:nvPicPr>
        <p:blipFill>
          <a:blip r:embed="rId4"/>
          <a:stretch>
            <a:fillRect/>
          </a:stretch>
        </p:blipFill>
        <p:spPr>
          <a:xfrm>
            <a:off x="6945405" y="2951941"/>
            <a:ext cx="4669149" cy="1310775"/>
          </a:xfrm>
          <a:prstGeom prst="rect">
            <a:avLst/>
          </a:prstGeom>
        </p:spPr>
      </p:pic>
    </p:spTree>
    <p:extLst>
      <p:ext uri="{BB962C8B-B14F-4D97-AF65-F5344CB8AC3E}">
        <p14:creationId xmlns:p14="http://schemas.microsoft.com/office/powerpoint/2010/main" val="42258778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平行四边形 13">
            <a:extLst>
              <a:ext uri="{FF2B5EF4-FFF2-40B4-BE49-F238E27FC236}">
                <a16:creationId xmlns:a16="http://schemas.microsoft.com/office/drawing/2014/main" id="{53602AF9-99D9-875A-FFE8-3CCB9C7CA53C}"/>
              </a:ext>
            </a:extLst>
          </p:cNvPr>
          <p:cNvSpPr/>
          <p:nvPr/>
        </p:nvSpPr>
        <p:spPr>
          <a:xfrm>
            <a:off x="375899" y="389143"/>
            <a:ext cx="330200" cy="342900"/>
          </a:xfrm>
          <a:prstGeom prst="parallelogram">
            <a:avLst/>
          </a:prstGeom>
          <a:gradFill>
            <a:gsLst>
              <a:gs pos="0">
                <a:srgbClr val="147DF3">
                  <a:lumMod val="60000"/>
                  <a:lumOff val="40000"/>
                </a:srgbClr>
              </a:gs>
              <a:gs pos="68000">
                <a:srgbClr val="147DF3">
                  <a:lumMod val="60000"/>
                  <a:lumOff val="40000"/>
                </a:srgbClr>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A53386B1-638E-D7EE-A181-BB9CE185776D}"/>
              </a:ext>
            </a:extLst>
          </p:cNvPr>
          <p:cNvSpPr/>
          <p:nvPr/>
        </p:nvSpPr>
        <p:spPr>
          <a:xfrm>
            <a:off x="521948" y="319293"/>
            <a:ext cx="330200" cy="342900"/>
          </a:xfrm>
          <a:prstGeom prst="parallelogram">
            <a:avLst/>
          </a:prstGeom>
          <a:gradFill>
            <a:gsLst>
              <a:gs pos="0">
                <a:srgbClr val="147DF3"/>
              </a:gs>
              <a:gs pos="66000">
                <a:srgbClr val="004387"/>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7" name="文本框 16">
            <a:extLst>
              <a:ext uri="{FF2B5EF4-FFF2-40B4-BE49-F238E27FC236}">
                <a16:creationId xmlns:a16="http://schemas.microsoft.com/office/drawing/2014/main" id="{A99F76E3-478A-F815-22C2-4C6D2FA5D353}"/>
              </a:ext>
            </a:extLst>
          </p:cNvPr>
          <p:cNvSpPr txBox="1"/>
          <p:nvPr/>
        </p:nvSpPr>
        <p:spPr>
          <a:xfrm>
            <a:off x="930445" y="192506"/>
            <a:ext cx="9446009" cy="646331"/>
          </a:xfrm>
          <a:prstGeom prst="rect">
            <a:avLst/>
          </a:prstGeom>
          <a:noFill/>
        </p:spPr>
        <p:txBody>
          <a:bodyPr wrap="square" rtlCol="0">
            <a:spAutoFit/>
          </a:bodyPr>
          <a:lstStyle/>
          <a:p>
            <a:r>
              <a:rPr kumimoji="1" lang="en-US" altLang="zh-CN" sz="3600" b="1" dirty="0">
                <a:solidFill>
                  <a:srgbClr val="004387"/>
                </a:solidFill>
                <a:latin typeface="Microsoft YaHei" panose="020B0503020204020204" pitchFamily="34" charset="-122"/>
                <a:ea typeface="Microsoft YaHei" panose="020B0503020204020204" pitchFamily="34" charset="-122"/>
              </a:rPr>
              <a:t>10.5 Chemical Reactions</a:t>
            </a:r>
            <a:endParaRPr kumimoji="1" lang="zh-CN" altLang="en-US" sz="3600" b="1" dirty="0">
              <a:solidFill>
                <a:srgbClr val="004387"/>
              </a:solidFill>
              <a:latin typeface="Microsoft YaHei" panose="020B0503020204020204" pitchFamily="34" charset="-122"/>
              <a:ea typeface="Microsoft YaHei" panose="020B0503020204020204" pitchFamily="34" charset="-122"/>
            </a:endParaRPr>
          </a:p>
        </p:txBody>
      </p:sp>
      <p:sp>
        <p:nvSpPr>
          <p:cNvPr id="3" name="矩形 2">
            <a:extLst>
              <a:ext uri="{FF2B5EF4-FFF2-40B4-BE49-F238E27FC236}">
                <a16:creationId xmlns:a16="http://schemas.microsoft.com/office/drawing/2014/main" id="{C78398C7-992B-4786-BA63-205D38947870}"/>
              </a:ext>
            </a:extLst>
          </p:cNvPr>
          <p:cNvSpPr/>
          <p:nvPr/>
        </p:nvSpPr>
        <p:spPr>
          <a:xfrm>
            <a:off x="1244536" y="1527269"/>
            <a:ext cx="9702928" cy="3266985"/>
          </a:xfrm>
          <a:prstGeom prst="rect">
            <a:avLst/>
          </a:prstGeom>
        </p:spPr>
        <p:txBody>
          <a:bodyPr wrap="square">
            <a:spAutoFit/>
          </a:bodyPr>
          <a:lstStyle/>
          <a:p>
            <a:pPr marL="285750" indent="-285750" algn="just">
              <a:lnSpc>
                <a:spcPct val="150000"/>
              </a:lnSpc>
              <a:buFont typeface="Wingdings" panose="05000000000000000000" pitchFamily="2" charset="2"/>
              <a:buChar char="n"/>
            </a:pPr>
            <a:r>
              <a:rPr lang="en-US" altLang="zh-CN" sz="2000" b="1" dirty="0">
                <a:latin typeface="Arial" panose="020B0604020202020204" pitchFamily="34" charset="0"/>
                <a:cs typeface="Arial" panose="020B0604020202020204" pitchFamily="34" charset="0"/>
              </a:rPr>
              <a:t>Thermodynamics</a:t>
            </a:r>
          </a:p>
          <a:p>
            <a:pPr marL="285750" indent="-285750" algn="just">
              <a:lnSpc>
                <a:spcPct val="150000"/>
              </a:lnSpc>
              <a:buFont typeface="Wingdings" panose="05000000000000000000" pitchFamily="2" charset="2"/>
              <a:buChar char="p"/>
            </a:pPr>
            <a:r>
              <a:rPr lang="en-US" altLang="zh-CN" sz="2000" dirty="0">
                <a:latin typeface="Arial" panose="020B0604020202020204" pitchFamily="34" charset="0"/>
                <a:cs typeface="Arial" panose="020B0604020202020204" pitchFamily="34" charset="0"/>
              </a:rPr>
              <a:t>Many reactions are very energetic. Some reactions release large amounts of heat </a:t>
            </a:r>
            <a:r>
              <a:rPr lang="en-US" altLang="zh-CN" sz="2000" dirty="0">
                <a:solidFill>
                  <a:srgbClr val="FF0000"/>
                </a:solidFill>
                <a:latin typeface="Arial" panose="020B0604020202020204" pitchFamily="34" charset="0"/>
                <a:cs typeface="Arial" panose="020B0604020202020204" pitchFamily="34" charset="0"/>
              </a:rPr>
              <a:t>(</a:t>
            </a:r>
            <a:r>
              <a:rPr lang="en-US" altLang="zh-CN" sz="2000" b="1" dirty="0">
                <a:solidFill>
                  <a:srgbClr val="FF0000"/>
                </a:solidFill>
                <a:latin typeface="Arial" panose="020B0604020202020204" pitchFamily="34" charset="0"/>
                <a:cs typeface="Arial" panose="020B0604020202020204" pitchFamily="34" charset="0"/>
              </a:rPr>
              <a:t>exothermic</a:t>
            </a:r>
            <a:r>
              <a:rPr lang="en-US" altLang="zh-CN" sz="2000" dirty="0">
                <a:solidFill>
                  <a:srgbClr val="FF0000"/>
                </a:solidFill>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whereas others require considerable heat input </a:t>
            </a:r>
            <a:r>
              <a:rPr lang="en-US" altLang="zh-CN" sz="2000" dirty="0">
                <a:solidFill>
                  <a:srgbClr val="FF0000"/>
                </a:solidFill>
                <a:latin typeface="Arial" panose="020B0604020202020204" pitchFamily="34" charset="0"/>
                <a:cs typeface="Arial" panose="020B0604020202020204" pitchFamily="34" charset="0"/>
              </a:rPr>
              <a:t>(</a:t>
            </a:r>
            <a:r>
              <a:rPr lang="en-US" altLang="zh-CN" sz="2000" b="1" dirty="0">
                <a:solidFill>
                  <a:srgbClr val="FF0000"/>
                </a:solidFill>
                <a:latin typeface="Arial" panose="020B0604020202020204" pitchFamily="34" charset="0"/>
                <a:cs typeface="Arial" panose="020B0604020202020204" pitchFamily="34" charset="0"/>
              </a:rPr>
              <a:t>endothermic</a:t>
            </a:r>
            <a:r>
              <a:rPr lang="en-US" altLang="zh-CN" sz="2000" dirty="0">
                <a:solidFill>
                  <a:srgbClr val="FF0000"/>
                </a:solidFill>
                <a:latin typeface="Arial" panose="020B0604020202020204" pitchFamily="34" charset="0"/>
                <a:cs typeface="Arial" panose="020B0604020202020204" pitchFamily="34" charset="0"/>
              </a:rPr>
              <a:t>). </a:t>
            </a:r>
          </a:p>
          <a:p>
            <a:pPr marL="285750" indent="-285750" algn="just">
              <a:lnSpc>
                <a:spcPct val="150000"/>
              </a:lnSpc>
              <a:buFont typeface="Wingdings" panose="05000000000000000000" pitchFamily="2" charset="2"/>
              <a:buChar char="p"/>
            </a:pPr>
            <a:r>
              <a:rPr lang="en-US" altLang="zh-CN" sz="2000" dirty="0">
                <a:latin typeface="Arial" panose="020B0604020202020204" pitchFamily="34" charset="0"/>
                <a:cs typeface="Arial" panose="020B0604020202020204" pitchFamily="34" charset="0"/>
              </a:rPr>
              <a:t>One obvious effect of such heat release or absorption is that it changes </a:t>
            </a:r>
            <a:r>
              <a:rPr lang="en-US" altLang="zh-CN" sz="2000" b="1" dirty="0">
                <a:solidFill>
                  <a:srgbClr val="FF0000"/>
                </a:solidFill>
                <a:latin typeface="Arial" panose="020B0604020202020204" pitchFamily="34" charset="0"/>
                <a:cs typeface="Arial" panose="020B0604020202020204" pitchFamily="34" charset="0"/>
              </a:rPr>
              <a:t>the temperature of the reacting mix</a:t>
            </a:r>
            <a:r>
              <a:rPr lang="en-US" altLang="zh-CN" sz="2000" dirty="0">
                <a:latin typeface="Arial" panose="020B0604020202020204" pitchFamily="34" charset="0"/>
                <a:cs typeface="Arial" panose="020B0604020202020204" pitchFamily="34" charset="0"/>
              </a:rPr>
              <a:t> and thus affects the reaction rates. </a:t>
            </a:r>
          </a:p>
          <a:p>
            <a:pPr marL="285750" indent="-285750" algn="just">
              <a:lnSpc>
                <a:spcPct val="150000"/>
              </a:lnSpc>
              <a:buFont typeface="Wingdings" panose="05000000000000000000" pitchFamily="2" charset="2"/>
              <a:buChar char="p"/>
            </a:pPr>
            <a:r>
              <a:rPr lang="en-US" altLang="zh-CN" sz="2000" dirty="0">
                <a:latin typeface="Arial" panose="020B0604020202020204" pitchFamily="34" charset="0"/>
                <a:cs typeface="Arial" panose="020B0604020202020204" pitchFamily="34" charset="0"/>
              </a:rPr>
              <a:t>Another effect is that, for gases, a change in temperature affects </a:t>
            </a:r>
            <a:r>
              <a:rPr lang="en-US" altLang="zh-CN" sz="2000" b="1" dirty="0">
                <a:solidFill>
                  <a:srgbClr val="FF0000"/>
                </a:solidFill>
                <a:latin typeface="Arial" panose="020B0604020202020204" pitchFamily="34" charset="0"/>
                <a:cs typeface="Arial" panose="020B0604020202020204" pitchFamily="34" charset="0"/>
              </a:rPr>
              <a:t>the concentrations </a:t>
            </a:r>
            <a:r>
              <a:rPr lang="en-US" altLang="zh-CN" sz="2000" dirty="0">
                <a:latin typeface="Arial" panose="020B0604020202020204" pitchFamily="34" charset="0"/>
                <a:cs typeface="Arial" panose="020B0604020202020204" pitchFamily="34" charset="0"/>
              </a:rPr>
              <a:t>(in mol/L but not in mole fraction) and </a:t>
            </a:r>
            <a:r>
              <a:rPr lang="en-US" altLang="zh-CN" sz="2000" b="1" dirty="0">
                <a:solidFill>
                  <a:srgbClr val="FF0000"/>
                </a:solidFill>
                <a:latin typeface="Arial" panose="020B0604020202020204" pitchFamily="34" charset="0"/>
                <a:cs typeface="Arial" panose="020B0604020202020204" pitchFamily="34" charset="0"/>
              </a:rPr>
              <a:t>the volumetric flow rates</a:t>
            </a:r>
            <a:r>
              <a:rPr lang="en-US" altLang="zh-CN" sz="2000" dirty="0">
                <a:latin typeface="Arial" panose="020B0604020202020204" pitchFamily="34" charset="0"/>
                <a:cs typeface="Arial" panose="020B0604020202020204" pitchFamily="34" charset="0"/>
              </a:rPr>
              <a:t>.</a:t>
            </a:r>
            <a:endParaRPr lang="zh-CN"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6200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平行四边形 13">
            <a:extLst>
              <a:ext uri="{FF2B5EF4-FFF2-40B4-BE49-F238E27FC236}">
                <a16:creationId xmlns:a16="http://schemas.microsoft.com/office/drawing/2014/main" id="{53602AF9-99D9-875A-FFE8-3CCB9C7CA53C}"/>
              </a:ext>
            </a:extLst>
          </p:cNvPr>
          <p:cNvSpPr/>
          <p:nvPr/>
        </p:nvSpPr>
        <p:spPr>
          <a:xfrm>
            <a:off x="375899" y="389143"/>
            <a:ext cx="330200" cy="342900"/>
          </a:xfrm>
          <a:prstGeom prst="parallelogram">
            <a:avLst/>
          </a:prstGeom>
          <a:gradFill>
            <a:gsLst>
              <a:gs pos="0">
                <a:srgbClr val="147DF3">
                  <a:lumMod val="60000"/>
                  <a:lumOff val="40000"/>
                </a:srgbClr>
              </a:gs>
              <a:gs pos="68000">
                <a:srgbClr val="147DF3">
                  <a:lumMod val="60000"/>
                  <a:lumOff val="40000"/>
                </a:srgbClr>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A53386B1-638E-D7EE-A181-BB9CE185776D}"/>
              </a:ext>
            </a:extLst>
          </p:cNvPr>
          <p:cNvSpPr/>
          <p:nvPr/>
        </p:nvSpPr>
        <p:spPr>
          <a:xfrm>
            <a:off x="521948" y="319293"/>
            <a:ext cx="330200" cy="342900"/>
          </a:xfrm>
          <a:prstGeom prst="parallelogram">
            <a:avLst/>
          </a:prstGeom>
          <a:gradFill>
            <a:gsLst>
              <a:gs pos="0">
                <a:srgbClr val="147DF3"/>
              </a:gs>
              <a:gs pos="66000">
                <a:srgbClr val="004387"/>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7" name="文本框 16">
            <a:extLst>
              <a:ext uri="{FF2B5EF4-FFF2-40B4-BE49-F238E27FC236}">
                <a16:creationId xmlns:a16="http://schemas.microsoft.com/office/drawing/2014/main" id="{A99F76E3-478A-F815-22C2-4C6D2FA5D353}"/>
              </a:ext>
            </a:extLst>
          </p:cNvPr>
          <p:cNvSpPr txBox="1"/>
          <p:nvPr/>
        </p:nvSpPr>
        <p:spPr>
          <a:xfrm>
            <a:off x="930445" y="192506"/>
            <a:ext cx="9446009" cy="646331"/>
          </a:xfrm>
          <a:prstGeom prst="rect">
            <a:avLst/>
          </a:prstGeom>
          <a:noFill/>
        </p:spPr>
        <p:txBody>
          <a:bodyPr wrap="square" rtlCol="0">
            <a:spAutoFit/>
          </a:bodyPr>
          <a:lstStyle/>
          <a:p>
            <a:r>
              <a:rPr kumimoji="1" lang="en-US" altLang="zh-CN" sz="3600" b="1" dirty="0">
                <a:solidFill>
                  <a:srgbClr val="004387"/>
                </a:solidFill>
                <a:latin typeface="Microsoft YaHei" panose="020B0503020204020204" pitchFamily="34" charset="-122"/>
                <a:ea typeface="Microsoft YaHei" panose="020B0503020204020204" pitchFamily="34" charset="-122"/>
              </a:rPr>
              <a:t>10.5 Chemical Reactions</a:t>
            </a:r>
            <a:endParaRPr kumimoji="1" lang="zh-CN" altLang="en-US" sz="3600" b="1" dirty="0">
              <a:solidFill>
                <a:srgbClr val="004387"/>
              </a:solidFill>
              <a:latin typeface="Microsoft YaHei" panose="020B0503020204020204" pitchFamily="34" charset="-122"/>
              <a:ea typeface="Microsoft YaHei" panose="020B0503020204020204" pitchFamily="34" charset="-122"/>
            </a:endParaRPr>
          </a:p>
        </p:txBody>
      </p:sp>
      <p:sp>
        <p:nvSpPr>
          <p:cNvPr id="3" name="矩形 2">
            <a:extLst>
              <a:ext uri="{FF2B5EF4-FFF2-40B4-BE49-F238E27FC236}">
                <a16:creationId xmlns:a16="http://schemas.microsoft.com/office/drawing/2014/main" id="{C78398C7-992B-4786-BA63-205D38947870}"/>
              </a:ext>
            </a:extLst>
          </p:cNvPr>
          <p:cNvSpPr/>
          <p:nvPr/>
        </p:nvSpPr>
        <p:spPr>
          <a:xfrm>
            <a:off x="1480351" y="1392800"/>
            <a:ext cx="8822144" cy="3728649"/>
          </a:xfrm>
          <a:prstGeom prst="rect">
            <a:avLst/>
          </a:prstGeom>
        </p:spPr>
        <p:txBody>
          <a:bodyPr wrap="square">
            <a:spAutoFit/>
          </a:bodyPr>
          <a:lstStyle/>
          <a:p>
            <a:pPr marL="285750" indent="-285750" algn="just">
              <a:lnSpc>
                <a:spcPct val="150000"/>
              </a:lnSpc>
              <a:buFont typeface="Wingdings" panose="05000000000000000000" pitchFamily="2" charset="2"/>
              <a:buChar char="p"/>
            </a:pPr>
            <a:r>
              <a:rPr lang="en-US" altLang="zh-CN" sz="2000" dirty="0">
                <a:latin typeface="Arial" panose="020B0604020202020204" pitchFamily="34" charset="0"/>
                <a:cs typeface="Arial" panose="020B0604020202020204" pitchFamily="34" charset="0"/>
              </a:rPr>
              <a:t>Generally, the </a:t>
            </a:r>
            <a:r>
              <a:rPr lang="en-US" altLang="zh-CN" sz="2000" b="1" dirty="0">
                <a:solidFill>
                  <a:srgbClr val="FF0000"/>
                </a:solidFill>
                <a:latin typeface="Arial" panose="020B0604020202020204" pitchFamily="34" charset="0"/>
                <a:cs typeface="Arial" panose="020B0604020202020204" pitchFamily="34" charset="0"/>
              </a:rPr>
              <a:t>equilibrium constants </a:t>
            </a:r>
            <a:r>
              <a:rPr lang="en-US" altLang="zh-CN" sz="2000" dirty="0">
                <a:latin typeface="Arial" panose="020B0604020202020204" pitchFamily="34" charset="0"/>
                <a:cs typeface="Arial" panose="020B0604020202020204" pitchFamily="34" charset="0"/>
              </a:rPr>
              <a:t>for exothermic reactions decrease with increasing temperature. On the other hand, </a:t>
            </a:r>
            <a:r>
              <a:rPr lang="en-US" altLang="zh-CN" sz="2000" b="1" dirty="0">
                <a:solidFill>
                  <a:srgbClr val="FF0000"/>
                </a:solidFill>
                <a:latin typeface="Arial" panose="020B0604020202020204" pitchFamily="34" charset="0"/>
                <a:cs typeface="Arial" panose="020B0604020202020204" pitchFamily="34" charset="0"/>
              </a:rPr>
              <a:t>kinetic constants </a:t>
            </a:r>
            <a:r>
              <a:rPr lang="en-US" altLang="zh-CN" sz="2000" dirty="0">
                <a:latin typeface="Arial" panose="020B0604020202020204" pitchFamily="34" charset="0"/>
                <a:cs typeface="Arial" panose="020B0604020202020204" pitchFamily="34" charset="0"/>
              </a:rPr>
              <a:t>always increase with temperature. </a:t>
            </a:r>
          </a:p>
          <a:p>
            <a:pPr marL="285750" indent="-285750" algn="just">
              <a:lnSpc>
                <a:spcPct val="150000"/>
              </a:lnSpc>
              <a:buFont typeface="Wingdings" panose="05000000000000000000" pitchFamily="2" charset="2"/>
              <a:buChar char="p"/>
            </a:pPr>
            <a:r>
              <a:rPr lang="en-US" altLang="zh-CN" sz="2000" dirty="0">
                <a:latin typeface="Arial" panose="020B0604020202020204" pitchFamily="34" charset="0"/>
                <a:cs typeface="Arial" panose="020B0604020202020204" pitchFamily="34" charset="0"/>
              </a:rPr>
              <a:t>Therefore, it is possible for an </a:t>
            </a:r>
            <a:r>
              <a:rPr lang="en-US" altLang="zh-CN" sz="2000" b="1" dirty="0">
                <a:solidFill>
                  <a:srgbClr val="FF0000"/>
                </a:solidFill>
                <a:latin typeface="Arial" panose="020B0604020202020204" pitchFamily="34" charset="0"/>
                <a:cs typeface="Arial" panose="020B0604020202020204" pitchFamily="34" charset="0"/>
              </a:rPr>
              <a:t>optimum temperature </a:t>
            </a:r>
            <a:r>
              <a:rPr lang="en-US" altLang="zh-CN" sz="2000" dirty="0">
                <a:latin typeface="Arial" panose="020B0604020202020204" pitchFamily="34" charset="0"/>
                <a:cs typeface="Arial" panose="020B0604020202020204" pitchFamily="34" charset="0"/>
              </a:rPr>
              <a:t>to exist for the conversion of a given reactant to a given product. The optimum temperature will be high enough to allow the reactions to proceed rapidly, yet low enough to allow the equilibrium to achieve the desired degree of conversion.</a:t>
            </a:r>
            <a:endParaRPr lang="zh-CN"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94045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descr="蓝色的天空&#10;&#10;描述已自动生成">
            <a:extLst>
              <a:ext uri="{FF2B5EF4-FFF2-40B4-BE49-F238E27FC236}">
                <a16:creationId xmlns:a16="http://schemas.microsoft.com/office/drawing/2014/main" id="{5339DC0A-88DE-BF10-CA18-8EF8325A57D4}"/>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26" name="图片 25">
            <a:extLst>
              <a:ext uri="{FF2B5EF4-FFF2-40B4-BE49-F238E27FC236}">
                <a16:creationId xmlns:a16="http://schemas.microsoft.com/office/drawing/2014/main" id="{53A88C5C-F607-74C4-BE22-F3C689DD5236}"/>
              </a:ext>
            </a:extLst>
          </p:cNvPr>
          <p:cNvPicPr>
            <a:picLocks noChangeAspect="1"/>
          </p:cNvPicPr>
          <p:nvPr/>
        </p:nvPicPr>
        <p:blipFill rotWithShape="1">
          <a:blip r:embed="rId3">
            <a:alphaModFix amt="20000"/>
          </a:blip>
          <a:srcRect b="20093"/>
          <a:stretch/>
        </p:blipFill>
        <p:spPr>
          <a:xfrm>
            <a:off x="-1" y="2623354"/>
            <a:ext cx="12191999" cy="4238089"/>
          </a:xfrm>
          <a:prstGeom prst="rect">
            <a:avLst/>
          </a:prstGeom>
        </p:spPr>
      </p:pic>
      <p:sp>
        <p:nvSpPr>
          <p:cNvPr id="12" name="矩形 11">
            <a:extLst>
              <a:ext uri="{FF2B5EF4-FFF2-40B4-BE49-F238E27FC236}">
                <a16:creationId xmlns:a16="http://schemas.microsoft.com/office/drawing/2014/main" id="{A5A5E766-1B89-65F7-EA64-09353B705FAF}"/>
              </a:ext>
            </a:extLst>
          </p:cNvPr>
          <p:cNvSpPr/>
          <p:nvPr/>
        </p:nvSpPr>
        <p:spPr>
          <a:xfrm>
            <a:off x="0" y="1296740"/>
            <a:ext cx="12192000" cy="4437552"/>
          </a:xfrm>
          <a:prstGeom prst="rect">
            <a:avLst/>
          </a:prstGeom>
          <a:solidFill>
            <a:srgbClr val="004387">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61560128-4AE0-53D4-51AC-56FD4CC5CD96}"/>
              </a:ext>
            </a:extLst>
          </p:cNvPr>
          <p:cNvSpPr txBox="1"/>
          <p:nvPr/>
        </p:nvSpPr>
        <p:spPr>
          <a:xfrm>
            <a:off x="829489" y="2881897"/>
            <a:ext cx="2390481" cy="523220"/>
          </a:xfrm>
          <a:prstGeom prst="rect">
            <a:avLst/>
          </a:prstGeom>
          <a:noFill/>
        </p:spPr>
        <p:txBody>
          <a:bodyPr wrap="square" rtlCol="0">
            <a:spAutoFit/>
          </a:bodyPr>
          <a:lstStyle/>
          <a:p>
            <a:pPr algn="ctr"/>
            <a:r>
              <a:rPr lang="en-US" altLang="zh-CN" sz="2800" dirty="0">
                <a:solidFill>
                  <a:schemeClr val="bg1"/>
                </a:solidFill>
                <a:latin typeface="Arial" panose="020B0604020202020204" pitchFamily="34" charset="0"/>
                <a:cs typeface="Arial" panose="020B0604020202020204" pitchFamily="34" charset="0"/>
              </a:rPr>
              <a:t>CONTENTS</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23" name="矩形 22">
            <a:extLst>
              <a:ext uri="{FF2B5EF4-FFF2-40B4-BE49-F238E27FC236}">
                <a16:creationId xmlns:a16="http://schemas.microsoft.com/office/drawing/2014/main" id="{DBCAF769-02D2-8FBD-C67F-0E8D0CB65F9E}"/>
              </a:ext>
            </a:extLst>
          </p:cNvPr>
          <p:cNvSpPr/>
          <p:nvPr/>
        </p:nvSpPr>
        <p:spPr>
          <a:xfrm>
            <a:off x="1462754" y="3753685"/>
            <a:ext cx="1123951" cy="47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内容占位符 9">
            <a:extLst>
              <a:ext uri="{FF2B5EF4-FFF2-40B4-BE49-F238E27FC236}">
                <a16:creationId xmlns:a16="http://schemas.microsoft.com/office/drawing/2014/main" id="{0D625E92-E3C9-2301-3E8D-D338E04231C1}"/>
              </a:ext>
            </a:extLst>
          </p:cNvPr>
          <p:cNvPicPr>
            <a:picLocks noChangeAspect="1"/>
          </p:cNvPicPr>
          <p:nvPr/>
        </p:nvPicPr>
        <p:blipFill>
          <a:blip r:embed="rId4"/>
          <a:stretch>
            <a:fillRect/>
          </a:stretch>
        </p:blipFill>
        <p:spPr>
          <a:xfrm>
            <a:off x="9297090" y="332510"/>
            <a:ext cx="2546935" cy="719919"/>
          </a:xfrm>
          <a:prstGeom prst="rect">
            <a:avLst/>
          </a:prstGeom>
        </p:spPr>
      </p:pic>
      <p:sp>
        <p:nvSpPr>
          <p:cNvPr id="2" name="矩形 1">
            <a:extLst>
              <a:ext uri="{FF2B5EF4-FFF2-40B4-BE49-F238E27FC236}">
                <a16:creationId xmlns:a16="http://schemas.microsoft.com/office/drawing/2014/main" id="{4B9332A4-3574-407E-B90C-D4E9EFFEE583}"/>
              </a:ext>
            </a:extLst>
          </p:cNvPr>
          <p:cNvSpPr/>
          <p:nvPr/>
        </p:nvSpPr>
        <p:spPr>
          <a:xfrm>
            <a:off x="4341352" y="1593501"/>
            <a:ext cx="6096000" cy="3671005"/>
          </a:xfrm>
          <a:prstGeom prst="rect">
            <a:avLst/>
          </a:prstGeom>
        </p:spPr>
        <p:txBody>
          <a:bodyPr>
            <a:spAutoFit/>
          </a:bodyPr>
          <a:lstStyle/>
          <a:p>
            <a:pPr>
              <a:lnSpc>
                <a:spcPct val="200000"/>
              </a:lnSpc>
            </a:pPr>
            <a:r>
              <a:rPr lang="en-US" altLang="zh-CN" sz="2400" b="1" dirty="0">
                <a:solidFill>
                  <a:srgbClr val="FFFF00"/>
                </a:solidFill>
                <a:latin typeface="Arial" panose="020B0604020202020204" pitchFamily="34" charset="0"/>
                <a:cs typeface="Arial" panose="020B0604020202020204" pitchFamily="34" charset="0"/>
              </a:rPr>
              <a:t>10.1 Introduction </a:t>
            </a:r>
            <a:br>
              <a:rPr lang="en-US" altLang="zh-CN" sz="2400" b="1" dirty="0">
                <a:solidFill>
                  <a:schemeClr val="bg1"/>
                </a:solidFill>
                <a:latin typeface="Arial" panose="020B0604020202020204" pitchFamily="34" charset="0"/>
                <a:cs typeface="Arial" panose="020B0604020202020204" pitchFamily="34" charset="0"/>
              </a:rPr>
            </a:br>
            <a:r>
              <a:rPr lang="en-US" altLang="zh-CN" sz="2400" b="1" dirty="0">
                <a:solidFill>
                  <a:schemeClr val="bg1"/>
                </a:solidFill>
                <a:latin typeface="Arial" panose="020B0604020202020204" pitchFamily="34" charset="0"/>
                <a:cs typeface="Arial" panose="020B0604020202020204" pitchFamily="34" charset="0"/>
              </a:rPr>
              <a:t>10.2 Vapor Pressure </a:t>
            </a:r>
            <a:br>
              <a:rPr lang="en-US" altLang="zh-CN" sz="2400" b="1" dirty="0">
                <a:solidFill>
                  <a:schemeClr val="bg1"/>
                </a:solidFill>
                <a:latin typeface="Arial" panose="020B0604020202020204" pitchFamily="34" charset="0"/>
                <a:cs typeface="Arial" panose="020B0604020202020204" pitchFamily="34" charset="0"/>
              </a:rPr>
            </a:br>
            <a:r>
              <a:rPr lang="en-US" altLang="zh-CN" sz="2400" b="1" dirty="0">
                <a:solidFill>
                  <a:schemeClr val="bg1"/>
                </a:solidFill>
                <a:latin typeface="Arial" panose="020B0604020202020204" pitchFamily="34" charset="0"/>
                <a:cs typeface="Arial" panose="020B0604020202020204" pitchFamily="34" charset="0"/>
              </a:rPr>
              <a:t>10.3 Diffusivities </a:t>
            </a:r>
            <a:br>
              <a:rPr lang="en-US" altLang="zh-CN" sz="2400" b="1" dirty="0">
                <a:solidFill>
                  <a:schemeClr val="bg1"/>
                </a:solidFill>
                <a:latin typeface="Arial" panose="020B0604020202020204" pitchFamily="34" charset="0"/>
                <a:cs typeface="Arial" panose="020B0604020202020204" pitchFamily="34" charset="0"/>
              </a:rPr>
            </a:br>
            <a:r>
              <a:rPr lang="en-US" altLang="zh-CN" sz="2400" b="1" dirty="0">
                <a:solidFill>
                  <a:schemeClr val="bg1"/>
                </a:solidFill>
                <a:latin typeface="Arial" panose="020B0604020202020204" pitchFamily="34" charset="0"/>
                <a:cs typeface="Arial" panose="020B0604020202020204" pitchFamily="34" charset="0"/>
              </a:rPr>
              <a:t>10.4 Gas-Liquid and Gas-Solid Equilibria </a:t>
            </a:r>
            <a:br>
              <a:rPr lang="en-US" altLang="zh-CN" sz="2400" b="1" dirty="0">
                <a:solidFill>
                  <a:schemeClr val="bg1"/>
                </a:solidFill>
                <a:latin typeface="Arial" panose="020B0604020202020204" pitchFamily="34" charset="0"/>
                <a:cs typeface="Arial" panose="020B0604020202020204" pitchFamily="34" charset="0"/>
              </a:rPr>
            </a:br>
            <a:r>
              <a:rPr lang="en-US" altLang="zh-CN" sz="2400" b="1" dirty="0">
                <a:solidFill>
                  <a:schemeClr val="bg1"/>
                </a:solidFill>
                <a:latin typeface="Arial" panose="020B0604020202020204" pitchFamily="34" charset="0"/>
                <a:cs typeface="Arial" panose="020B0604020202020204" pitchFamily="34" charset="0"/>
              </a:rPr>
              <a:t>10.5 Chemical Reactions </a:t>
            </a:r>
            <a:endParaRPr lang="zh-CN" altLang="en-US" sz="2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6066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平行四边形 13">
            <a:extLst>
              <a:ext uri="{FF2B5EF4-FFF2-40B4-BE49-F238E27FC236}">
                <a16:creationId xmlns:a16="http://schemas.microsoft.com/office/drawing/2014/main" id="{53602AF9-99D9-875A-FFE8-3CCB9C7CA53C}"/>
              </a:ext>
            </a:extLst>
          </p:cNvPr>
          <p:cNvSpPr/>
          <p:nvPr/>
        </p:nvSpPr>
        <p:spPr>
          <a:xfrm>
            <a:off x="375899" y="389143"/>
            <a:ext cx="330200" cy="342900"/>
          </a:xfrm>
          <a:prstGeom prst="parallelogram">
            <a:avLst/>
          </a:prstGeom>
          <a:gradFill>
            <a:gsLst>
              <a:gs pos="0">
                <a:srgbClr val="147DF3">
                  <a:lumMod val="60000"/>
                  <a:lumOff val="40000"/>
                </a:srgbClr>
              </a:gs>
              <a:gs pos="68000">
                <a:srgbClr val="147DF3">
                  <a:lumMod val="60000"/>
                  <a:lumOff val="40000"/>
                </a:srgbClr>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A53386B1-638E-D7EE-A181-BB9CE185776D}"/>
              </a:ext>
            </a:extLst>
          </p:cNvPr>
          <p:cNvSpPr/>
          <p:nvPr/>
        </p:nvSpPr>
        <p:spPr>
          <a:xfrm>
            <a:off x="521948" y="319293"/>
            <a:ext cx="330200" cy="342900"/>
          </a:xfrm>
          <a:prstGeom prst="parallelogram">
            <a:avLst/>
          </a:prstGeom>
          <a:gradFill>
            <a:gsLst>
              <a:gs pos="0">
                <a:srgbClr val="147DF3"/>
              </a:gs>
              <a:gs pos="66000">
                <a:srgbClr val="004387"/>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7" name="文本框 16">
            <a:extLst>
              <a:ext uri="{FF2B5EF4-FFF2-40B4-BE49-F238E27FC236}">
                <a16:creationId xmlns:a16="http://schemas.microsoft.com/office/drawing/2014/main" id="{A99F76E3-478A-F815-22C2-4C6D2FA5D353}"/>
              </a:ext>
            </a:extLst>
          </p:cNvPr>
          <p:cNvSpPr txBox="1"/>
          <p:nvPr/>
        </p:nvSpPr>
        <p:spPr>
          <a:xfrm>
            <a:off x="930444" y="192506"/>
            <a:ext cx="8005011" cy="646331"/>
          </a:xfrm>
          <a:prstGeom prst="rect">
            <a:avLst/>
          </a:prstGeom>
          <a:noFill/>
        </p:spPr>
        <p:txBody>
          <a:bodyPr wrap="square" rtlCol="0">
            <a:spAutoFit/>
          </a:bodyPr>
          <a:lstStyle/>
          <a:p>
            <a:r>
              <a:rPr kumimoji="1" lang="en-US" altLang="zh-CN" sz="3600" b="1" dirty="0">
                <a:solidFill>
                  <a:srgbClr val="004387"/>
                </a:solidFill>
                <a:latin typeface="Microsoft YaHei" panose="020B0503020204020204" pitchFamily="34" charset="-122"/>
                <a:ea typeface="Microsoft YaHei" panose="020B0503020204020204" pitchFamily="34" charset="-122"/>
              </a:rPr>
              <a:t>10.1 Introduction</a:t>
            </a:r>
            <a:endParaRPr kumimoji="1" lang="zh-CN" altLang="en-US" sz="3600" b="1" dirty="0">
              <a:solidFill>
                <a:srgbClr val="004387"/>
              </a:solidFill>
              <a:latin typeface="Microsoft YaHei" panose="020B0503020204020204" pitchFamily="34" charset="-122"/>
              <a:ea typeface="Microsoft YaHei" panose="020B0503020204020204" pitchFamily="34" charset="-122"/>
            </a:endParaRPr>
          </a:p>
        </p:txBody>
      </p:sp>
      <p:sp>
        <p:nvSpPr>
          <p:cNvPr id="2" name="矩形 1">
            <a:extLst>
              <a:ext uri="{FF2B5EF4-FFF2-40B4-BE49-F238E27FC236}">
                <a16:creationId xmlns:a16="http://schemas.microsoft.com/office/drawing/2014/main" id="{E6A949B5-ED84-4D15-82BD-E4CB4965EB57}"/>
              </a:ext>
            </a:extLst>
          </p:cNvPr>
          <p:cNvSpPr/>
          <p:nvPr/>
        </p:nvSpPr>
        <p:spPr>
          <a:xfrm>
            <a:off x="966185" y="1201082"/>
            <a:ext cx="10259630" cy="4455835"/>
          </a:xfrm>
          <a:prstGeom prst="rect">
            <a:avLst/>
          </a:prstGeom>
        </p:spPr>
        <p:txBody>
          <a:bodyPr wrap="square">
            <a:spAutoFit/>
          </a:bodyPr>
          <a:lstStyle/>
          <a:p>
            <a:pPr algn="just">
              <a:lnSpc>
                <a:spcPct val="150000"/>
              </a:lnSpc>
            </a:pPr>
            <a:r>
              <a:rPr lang="en-US" altLang="zh-CN" sz="2400" b="1" dirty="0">
                <a:latin typeface="Arial" panose="020B0604020202020204" pitchFamily="34" charset="0"/>
                <a:cs typeface="Arial" panose="020B0604020202020204" pitchFamily="34" charset="0"/>
              </a:rPr>
              <a:t>Why make a distinction between gases and vapors ?</a:t>
            </a:r>
          </a:p>
          <a:p>
            <a:pPr marL="342900" indent="-342900" algn="just">
              <a:lnSpc>
                <a:spcPct val="150000"/>
              </a:lnSpc>
              <a:buFont typeface="Wingdings" panose="05000000000000000000" pitchFamily="2" charset="2"/>
              <a:buChar char="p"/>
            </a:pPr>
            <a:r>
              <a:rPr lang="en-US" altLang="zh-CN" sz="2400" dirty="0">
                <a:latin typeface="Arial" panose="020B0604020202020204" pitchFamily="34" charset="0"/>
                <a:cs typeface="Arial" panose="020B0604020202020204" pitchFamily="34" charset="0"/>
              </a:rPr>
              <a:t>One reason for making this distinction is that the behavior of gases can be accurately predicted using </a:t>
            </a:r>
            <a:r>
              <a:rPr lang="en-US" altLang="zh-CN" sz="2400" b="1" dirty="0">
                <a:solidFill>
                  <a:srgbClr val="C00000"/>
                </a:solidFill>
                <a:latin typeface="Arial" panose="020B0604020202020204" pitchFamily="34" charset="0"/>
                <a:cs typeface="Arial" panose="020B0604020202020204" pitchFamily="34" charset="0"/>
              </a:rPr>
              <a:t>the ideal gas law</a:t>
            </a:r>
            <a:r>
              <a:rPr lang="en-US" altLang="zh-CN" sz="2400" dirty="0">
                <a:latin typeface="Arial" panose="020B0604020202020204" pitchFamily="34" charset="0"/>
                <a:cs typeface="Arial" panose="020B0604020202020204" pitchFamily="34" charset="0"/>
              </a:rPr>
              <a:t>, whereas concentrated vapors can show </a:t>
            </a:r>
            <a:r>
              <a:rPr lang="en-US" altLang="zh-CN" sz="2400" b="1" dirty="0">
                <a:solidFill>
                  <a:srgbClr val="C00000"/>
                </a:solidFill>
                <a:latin typeface="Arial" panose="020B0604020202020204" pitchFamily="34" charset="0"/>
                <a:cs typeface="Arial" panose="020B0604020202020204" pitchFamily="34" charset="0"/>
              </a:rPr>
              <a:t>considerable deviation from ideal behavior</a:t>
            </a:r>
            <a:r>
              <a:rPr lang="en-US" altLang="zh-CN" sz="2400" dirty="0">
                <a:latin typeface="Arial" panose="020B0604020202020204" pitchFamily="34" charset="0"/>
                <a:cs typeface="Arial" panose="020B0604020202020204" pitchFamily="34" charset="0"/>
              </a:rPr>
              <a:t>. (which, is based on spherical, non-interacting, point-mass molecules)</a:t>
            </a:r>
          </a:p>
          <a:p>
            <a:pPr marL="342900" indent="-342900" algn="just">
              <a:lnSpc>
                <a:spcPct val="150000"/>
              </a:lnSpc>
              <a:buFont typeface="Wingdings" panose="05000000000000000000" pitchFamily="2" charset="2"/>
              <a:buChar char="p"/>
            </a:pPr>
            <a:r>
              <a:rPr lang="en-US" altLang="zh-CN" sz="2400" dirty="0">
                <a:latin typeface="Arial" panose="020B0604020202020204" pitchFamily="34" charset="0"/>
                <a:cs typeface="Arial" panose="020B0604020202020204" pitchFamily="34" charset="0"/>
              </a:rPr>
              <a:t>However, the main reason for making a distinction between gases and vapors is because </a:t>
            </a:r>
            <a:r>
              <a:rPr lang="en-US" altLang="zh-CN" sz="2400" b="1" dirty="0">
                <a:solidFill>
                  <a:srgbClr val="C00000"/>
                </a:solidFill>
                <a:latin typeface="Arial" panose="020B0604020202020204" pitchFamily="34" charset="0"/>
                <a:cs typeface="Arial" panose="020B0604020202020204" pitchFamily="34" charset="0"/>
              </a:rPr>
              <a:t>different control techniques </a:t>
            </a:r>
            <a:r>
              <a:rPr lang="en-US" altLang="zh-CN" sz="2400" dirty="0">
                <a:latin typeface="Arial" panose="020B0604020202020204" pitchFamily="34" charset="0"/>
                <a:cs typeface="Arial" panose="020B0604020202020204" pitchFamily="34" charset="0"/>
              </a:rPr>
              <a:t>can be applied to vapors than can be applied to gases.</a:t>
            </a:r>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24815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平行四边形 13">
            <a:extLst>
              <a:ext uri="{FF2B5EF4-FFF2-40B4-BE49-F238E27FC236}">
                <a16:creationId xmlns:a16="http://schemas.microsoft.com/office/drawing/2014/main" id="{53602AF9-99D9-875A-FFE8-3CCB9C7CA53C}"/>
              </a:ext>
            </a:extLst>
          </p:cNvPr>
          <p:cNvSpPr/>
          <p:nvPr/>
        </p:nvSpPr>
        <p:spPr>
          <a:xfrm>
            <a:off x="375899" y="389143"/>
            <a:ext cx="330200" cy="342900"/>
          </a:xfrm>
          <a:prstGeom prst="parallelogram">
            <a:avLst/>
          </a:prstGeom>
          <a:gradFill>
            <a:gsLst>
              <a:gs pos="0">
                <a:srgbClr val="147DF3">
                  <a:lumMod val="60000"/>
                  <a:lumOff val="40000"/>
                </a:srgbClr>
              </a:gs>
              <a:gs pos="68000">
                <a:srgbClr val="147DF3">
                  <a:lumMod val="60000"/>
                  <a:lumOff val="40000"/>
                </a:srgbClr>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A53386B1-638E-D7EE-A181-BB9CE185776D}"/>
              </a:ext>
            </a:extLst>
          </p:cNvPr>
          <p:cNvSpPr/>
          <p:nvPr/>
        </p:nvSpPr>
        <p:spPr>
          <a:xfrm>
            <a:off x="521948" y="319293"/>
            <a:ext cx="330200" cy="342900"/>
          </a:xfrm>
          <a:prstGeom prst="parallelogram">
            <a:avLst/>
          </a:prstGeom>
          <a:gradFill>
            <a:gsLst>
              <a:gs pos="0">
                <a:srgbClr val="147DF3"/>
              </a:gs>
              <a:gs pos="66000">
                <a:srgbClr val="004387"/>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7" name="文本框 16">
            <a:extLst>
              <a:ext uri="{FF2B5EF4-FFF2-40B4-BE49-F238E27FC236}">
                <a16:creationId xmlns:a16="http://schemas.microsoft.com/office/drawing/2014/main" id="{A99F76E3-478A-F815-22C2-4C6D2FA5D353}"/>
              </a:ext>
            </a:extLst>
          </p:cNvPr>
          <p:cNvSpPr txBox="1"/>
          <p:nvPr/>
        </p:nvSpPr>
        <p:spPr>
          <a:xfrm>
            <a:off x="930444" y="192506"/>
            <a:ext cx="8005011" cy="646331"/>
          </a:xfrm>
          <a:prstGeom prst="rect">
            <a:avLst/>
          </a:prstGeom>
          <a:noFill/>
        </p:spPr>
        <p:txBody>
          <a:bodyPr wrap="square" rtlCol="0">
            <a:spAutoFit/>
          </a:bodyPr>
          <a:lstStyle/>
          <a:p>
            <a:r>
              <a:rPr kumimoji="1" lang="en-US" altLang="zh-CN" sz="3600" b="1" dirty="0">
                <a:solidFill>
                  <a:srgbClr val="004387"/>
                </a:solidFill>
                <a:latin typeface="Microsoft YaHei" panose="020B0503020204020204" pitchFamily="34" charset="-122"/>
                <a:ea typeface="Microsoft YaHei" panose="020B0503020204020204" pitchFamily="34" charset="-122"/>
              </a:rPr>
              <a:t>10.1 Introduction</a:t>
            </a:r>
            <a:endParaRPr kumimoji="1" lang="zh-CN" altLang="en-US" sz="3600" b="1" dirty="0">
              <a:solidFill>
                <a:srgbClr val="004387"/>
              </a:solidFill>
              <a:latin typeface="Microsoft YaHei" panose="020B0503020204020204" pitchFamily="34" charset="-122"/>
              <a:ea typeface="Microsoft YaHei" panose="020B0503020204020204" pitchFamily="34" charset="-122"/>
            </a:endParaRPr>
          </a:p>
        </p:txBody>
      </p:sp>
      <p:sp>
        <p:nvSpPr>
          <p:cNvPr id="2" name="矩形 1">
            <a:extLst>
              <a:ext uri="{FF2B5EF4-FFF2-40B4-BE49-F238E27FC236}">
                <a16:creationId xmlns:a16="http://schemas.microsoft.com/office/drawing/2014/main" id="{E6A949B5-ED84-4D15-82BD-E4CB4965EB57}"/>
              </a:ext>
            </a:extLst>
          </p:cNvPr>
          <p:cNvSpPr/>
          <p:nvPr/>
        </p:nvSpPr>
        <p:spPr>
          <a:xfrm>
            <a:off x="1079810" y="1364377"/>
            <a:ext cx="9431815" cy="4455835"/>
          </a:xfrm>
          <a:prstGeom prst="rect">
            <a:avLst/>
          </a:prstGeom>
        </p:spPr>
        <p:txBody>
          <a:bodyPr wrap="square">
            <a:spAutoFit/>
          </a:bodyPr>
          <a:lstStyle/>
          <a:p>
            <a:pPr algn="just">
              <a:lnSpc>
                <a:spcPct val="150000"/>
              </a:lnSpc>
            </a:pPr>
            <a:r>
              <a:rPr lang="en-US" altLang="zh-CN" sz="2400" dirty="0">
                <a:latin typeface="Arial" panose="020B0604020202020204" pitchFamily="34" charset="0"/>
                <a:cs typeface="Arial" panose="020B0604020202020204" pitchFamily="34" charset="0"/>
              </a:rPr>
              <a:t>In air pollution work we often encounter the terms </a:t>
            </a:r>
            <a:r>
              <a:rPr lang="en-US" altLang="zh-CN" sz="2400" b="1" i="1" dirty="0">
                <a:latin typeface="Arial" panose="020B0604020202020204" pitchFamily="34" charset="0"/>
                <a:cs typeface="Arial" panose="020B0604020202020204" pitchFamily="34" charset="0"/>
              </a:rPr>
              <a:t>gas</a:t>
            </a:r>
            <a:r>
              <a:rPr lang="en-US" altLang="zh-CN" sz="2400" i="1"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and</a:t>
            </a:r>
            <a:r>
              <a:rPr lang="en-US" altLang="zh-CN" sz="2400" i="1" dirty="0">
                <a:latin typeface="Arial" panose="020B0604020202020204" pitchFamily="34" charset="0"/>
                <a:cs typeface="Arial" panose="020B0604020202020204" pitchFamily="34" charset="0"/>
              </a:rPr>
              <a:t> </a:t>
            </a:r>
            <a:r>
              <a:rPr lang="en-US" altLang="zh-CN" sz="2400" b="1" i="1" dirty="0">
                <a:latin typeface="Arial" panose="020B0604020202020204" pitchFamily="34" charset="0"/>
                <a:cs typeface="Arial" panose="020B0604020202020204" pitchFamily="34" charset="0"/>
              </a:rPr>
              <a:t>vapor</a:t>
            </a:r>
            <a:r>
              <a:rPr lang="en-US" altLang="zh-CN" sz="2400" dirty="0">
                <a:latin typeface="Arial" panose="020B0604020202020204" pitchFamily="34" charset="0"/>
                <a:cs typeface="Arial" panose="020B0604020202020204" pitchFamily="34" charset="0"/>
              </a:rPr>
              <a:t>. People sometimes use the terms interchangeably. </a:t>
            </a:r>
          </a:p>
          <a:p>
            <a:pPr algn="just">
              <a:lnSpc>
                <a:spcPct val="150000"/>
              </a:lnSpc>
            </a:pPr>
            <a:r>
              <a:rPr lang="en-US" altLang="zh-CN" sz="2400" dirty="0">
                <a:latin typeface="Arial" panose="020B0604020202020204" pitchFamily="34" charset="0"/>
                <a:cs typeface="Arial" panose="020B0604020202020204" pitchFamily="34" charset="0"/>
              </a:rPr>
              <a:t>Common properties of gases and vapors:</a:t>
            </a:r>
          </a:p>
          <a:p>
            <a:pPr marL="285744" indent="-285744" algn="just">
              <a:lnSpc>
                <a:spcPct val="150000"/>
              </a:lnSpc>
              <a:buFont typeface="Wingdings" panose="05000000000000000000" pitchFamily="2" charset="2"/>
              <a:buChar char="n"/>
            </a:pPr>
            <a:r>
              <a:rPr lang="en-US" altLang="zh-CN" sz="2400" dirty="0">
                <a:latin typeface="Arial" panose="020B0604020202020204" pitchFamily="34" charset="0"/>
                <a:cs typeface="Arial" panose="020B0604020202020204" pitchFamily="34" charset="0"/>
              </a:rPr>
              <a:t>Both are composed of widely separated, freely moving molecules. </a:t>
            </a:r>
          </a:p>
          <a:p>
            <a:pPr marL="285744" indent="-285744" algn="just">
              <a:lnSpc>
                <a:spcPct val="150000"/>
              </a:lnSpc>
              <a:buFont typeface="Wingdings" panose="05000000000000000000" pitchFamily="2" charset="2"/>
              <a:buChar char="n"/>
            </a:pPr>
            <a:r>
              <a:rPr lang="en-US" altLang="zh-CN" sz="2400" dirty="0">
                <a:latin typeface="Arial" panose="020B0604020202020204" pitchFamily="34" charset="0"/>
                <a:cs typeface="Arial" panose="020B0604020202020204" pitchFamily="34" charset="0"/>
              </a:rPr>
              <a:t>Both will expand to fill a larger, differently shaped container. </a:t>
            </a:r>
          </a:p>
          <a:p>
            <a:pPr marL="285744" indent="-285744" algn="just">
              <a:lnSpc>
                <a:spcPct val="150000"/>
              </a:lnSpc>
              <a:buFont typeface="Wingdings" panose="05000000000000000000" pitchFamily="2" charset="2"/>
              <a:buChar char="n"/>
            </a:pPr>
            <a:r>
              <a:rPr lang="en-US" altLang="zh-CN" sz="2400" dirty="0">
                <a:latin typeface="Arial" panose="020B0604020202020204" pitchFamily="34" charset="0"/>
                <a:cs typeface="Arial" panose="020B0604020202020204" pitchFamily="34" charset="0"/>
              </a:rPr>
              <a:t>Both exert pressure in all directions. </a:t>
            </a:r>
          </a:p>
          <a:p>
            <a:pPr marL="285744" indent="-285744" algn="just">
              <a:lnSpc>
                <a:spcPct val="150000"/>
              </a:lnSpc>
              <a:buFont typeface="Wingdings" panose="05000000000000000000" pitchFamily="2" charset="2"/>
              <a:buChar char="n"/>
            </a:pPr>
            <a:endParaRPr lang="en-US" altLang="zh-CN" sz="2400" dirty="0">
              <a:latin typeface="Arial" panose="020B0604020202020204" pitchFamily="34" charset="0"/>
              <a:cs typeface="Arial" panose="020B0604020202020204" pitchFamily="34" charset="0"/>
            </a:endParaRPr>
          </a:p>
          <a:p>
            <a:pPr algn="just">
              <a:lnSpc>
                <a:spcPct val="150000"/>
              </a:lnSpc>
            </a:pPr>
            <a:r>
              <a:rPr lang="en-US" altLang="zh-CN" sz="2400" dirty="0">
                <a:latin typeface="Arial" panose="020B0604020202020204" pitchFamily="34" charset="0"/>
                <a:cs typeface="Arial" panose="020B0604020202020204" pitchFamily="34" charset="0"/>
              </a:rPr>
              <a:t>In short, both are in the </a:t>
            </a:r>
            <a:r>
              <a:rPr lang="en-US" altLang="zh-CN" sz="2400" b="1" dirty="0">
                <a:solidFill>
                  <a:srgbClr val="C00000"/>
                </a:solidFill>
                <a:latin typeface="Arial" panose="020B0604020202020204" pitchFamily="34" charset="0"/>
                <a:cs typeface="Arial" panose="020B0604020202020204" pitchFamily="34" charset="0"/>
              </a:rPr>
              <a:t>gaseous state </a:t>
            </a:r>
            <a:r>
              <a:rPr lang="en-US" altLang="zh-CN" sz="2400" dirty="0">
                <a:latin typeface="Arial" panose="020B0604020202020204" pitchFamily="34" charset="0"/>
                <a:cs typeface="Arial" panose="020B0604020202020204" pitchFamily="34" charset="0"/>
              </a:rPr>
              <a:t>of matter. </a:t>
            </a:r>
          </a:p>
        </p:txBody>
      </p:sp>
    </p:spTree>
    <p:extLst>
      <p:ext uri="{BB962C8B-B14F-4D97-AF65-F5344CB8AC3E}">
        <p14:creationId xmlns:p14="http://schemas.microsoft.com/office/powerpoint/2010/main" val="1573397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平行四边形 13">
            <a:extLst>
              <a:ext uri="{FF2B5EF4-FFF2-40B4-BE49-F238E27FC236}">
                <a16:creationId xmlns:a16="http://schemas.microsoft.com/office/drawing/2014/main" id="{53602AF9-99D9-875A-FFE8-3CCB9C7CA53C}"/>
              </a:ext>
            </a:extLst>
          </p:cNvPr>
          <p:cNvSpPr/>
          <p:nvPr/>
        </p:nvSpPr>
        <p:spPr>
          <a:xfrm>
            <a:off x="375899" y="389143"/>
            <a:ext cx="330200" cy="342900"/>
          </a:xfrm>
          <a:prstGeom prst="parallelogram">
            <a:avLst/>
          </a:prstGeom>
          <a:gradFill>
            <a:gsLst>
              <a:gs pos="0">
                <a:srgbClr val="147DF3">
                  <a:lumMod val="60000"/>
                  <a:lumOff val="40000"/>
                </a:srgbClr>
              </a:gs>
              <a:gs pos="68000">
                <a:srgbClr val="147DF3">
                  <a:lumMod val="60000"/>
                  <a:lumOff val="40000"/>
                </a:srgbClr>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A53386B1-638E-D7EE-A181-BB9CE185776D}"/>
              </a:ext>
            </a:extLst>
          </p:cNvPr>
          <p:cNvSpPr/>
          <p:nvPr/>
        </p:nvSpPr>
        <p:spPr>
          <a:xfrm>
            <a:off x="521948" y="319293"/>
            <a:ext cx="330200" cy="342900"/>
          </a:xfrm>
          <a:prstGeom prst="parallelogram">
            <a:avLst/>
          </a:prstGeom>
          <a:gradFill>
            <a:gsLst>
              <a:gs pos="0">
                <a:srgbClr val="147DF3"/>
              </a:gs>
              <a:gs pos="66000">
                <a:srgbClr val="004387"/>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7" name="文本框 16">
            <a:extLst>
              <a:ext uri="{FF2B5EF4-FFF2-40B4-BE49-F238E27FC236}">
                <a16:creationId xmlns:a16="http://schemas.microsoft.com/office/drawing/2014/main" id="{A99F76E3-478A-F815-22C2-4C6D2FA5D353}"/>
              </a:ext>
            </a:extLst>
          </p:cNvPr>
          <p:cNvSpPr txBox="1"/>
          <p:nvPr/>
        </p:nvSpPr>
        <p:spPr>
          <a:xfrm>
            <a:off x="930444" y="192506"/>
            <a:ext cx="8005011" cy="646331"/>
          </a:xfrm>
          <a:prstGeom prst="rect">
            <a:avLst/>
          </a:prstGeom>
          <a:noFill/>
        </p:spPr>
        <p:txBody>
          <a:bodyPr wrap="square" rtlCol="0">
            <a:spAutoFit/>
          </a:bodyPr>
          <a:lstStyle/>
          <a:p>
            <a:r>
              <a:rPr kumimoji="1" lang="en-US" altLang="zh-CN" sz="3600" b="1" dirty="0">
                <a:solidFill>
                  <a:srgbClr val="004387"/>
                </a:solidFill>
                <a:latin typeface="Microsoft YaHei" panose="020B0503020204020204" pitchFamily="34" charset="-122"/>
                <a:ea typeface="Microsoft YaHei" panose="020B0503020204020204" pitchFamily="34" charset="-122"/>
              </a:rPr>
              <a:t>10.1 Introduction</a:t>
            </a:r>
            <a:endParaRPr kumimoji="1" lang="zh-CN" altLang="en-US" sz="3600" b="1" dirty="0">
              <a:solidFill>
                <a:srgbClr val="004387"/>
              </a:solidFill>
              <a:latin typeface="Microsoft YaHei" panose="020B0503020204020204" pitchFamily="34" charset="-122"/>
              <a:ea typeface="Microsoft YaHei" panose="020B0503020204020204" pitchFamily="34" charset="-122"/>
            </a:endParaRPr>
          </a:p>
        </p:txBody>
      </p:sp>
      <p:sp>
        <p:nvSpPr>
          <p:cNvPr id="2" name="矩形 1">
            <a:extLst>
              <a:ext uri="{FF2B5EF4-FFF2-40B4-BE49-F238E27FC236}">
                <a16:creationId xmlns:a16="http://schemas.microsoft.com/office/drawing/2014/main" id="{E6A949B5-ED84-4D15-82BD-E4CB4965EB57}"/>
              </a:ext>
            </a:extLst>
          </p:cNvPr>
          <p:cNvSpPr/>
          <p:nvPr/>
        </p:nvSpPr>
        <p:spPr>
          <a:xfrm>
            <a:off x="1110502" y="1256478"/>
            <a:ext cx="9970995" cy="4190314"/>
          </a:xfrm>
          <a:prstGeom prst="rect">
            <a:avLst/>
          </a:prstGeom>
        </p:spPr>
        <p:txBody>
          <a:bodyPr wrap="square">
            <a:spAutoFit/>
          </a:bodyPr>
          <a:lstStyle/>
          <a:p>
            <a:pPr algn="just">
              <a:lnSpc>
                <a:spcPct val="150000"/>
              </a:lnSpc>
            </a:pPr>
            <a:r>
              <a:rPr lang="en-US" altLang="zh-CN" sz="2000" dirty="0">
                <a:latin typeface="Arial" panose="020B0604020202020204" pitchFamily="34" charset="0"/>
                <a:cs typeface="Arial" panose="020B0604020202020204" pitchFamily="34" charset="0"/>
              </a:rPr>
              <a:t>The major difference lies in the </a:t>
            </a:r>
            <a:r>
              <a:rPr lang="en-US" altLang="zh-CN" sz="2000" b="1" dirty="0">
                <a:latin typeface="Arial" panose="020B0604020202020204" pitchFamily="34" charset="0"/>
                <a:cs typeface="Arial" panose="020B0604020202020204" pitchFamily="34" charset="0"/>
              </a:rPr>
              <a:t>internal energy (of the molecules). </a:t>
            </a:r>
          </a:p>
          <a:p>
            <a:pPr marL="285744" indent="-285744" algn="just">
              <a:lnSpc>
                <a:spcPct val="150000"/>
              </a:lnSpc>
              <a:buFont typeface="Wingdings" panose="05000000000000000000" pitchFamily="2" charset="2"/>
              <a:buChar char="n"/>
            </a:pPr>
            <a:r>
              <a:rPr lang="en-US" altLang="zh-CN" sz="2000" dirty="0">
                <a:latin typeface="Arial" panose="020B0604020202020204" pitchFamily="34" charset="0"/>
                <a:cs typeface="Arial" panose="020B0604020202020204" pitchFamily="34" charset="0"/>
              </a:rPr>
              <a:t>A substance in the gaseous state is considered a </a:t>
            </a:r>
            <a:r>
              <a:rPr lang="en-US" altLang="zh-CN" sz="2000" b="1" dirty="0">
                <a:latin typeface="Arial" panose="020B0604020202020204" pitchFamily="34" charset="0"/>
                <a:cs typeface="Arial" panose="020B0604020202020204" pitchFamily="34" charset="0"/>
              </a:rPr>
              <a:t>true gas </a:t>
            </a:r>
            <a:r>
              <a:rPr lang="en-US" altLang="zh-CN" sz="2000" dirty="0">
                <a:latin typeface="Arial" panose="020B0604020202020204" pitchFamily="34" charset="0"/>
                <a:cs typeface="Arial" panose="020B0604020202020204" pitchFamily="34" charset="0"/>
              </a:rPr>
              <a:t>if it is </a:t>
            </a:r>
            <a:r>
              <a:rPr lang="en-US" altLang="zh-CN" sz="2000" b="1" dirty="0">
                <a:latin typeface="Arial" panose="020B0604020202020204" pitchFamily="34" charset="0"/>
                <a:cs typeface="Arial" panose="020B0604020202020204" pitchFamily="34" charset="0"/>
              </a:rPr>
              <a:t>far removed </a:t>
            </a:r>
            <a:r>
              <a:rPr lang="en-US" altLang="zh-CN" sz="2000" dirty="0">
                <a:latin typeface="Arial" panose="020B0604020202020204" pitchFamily="34" charset="0"/>
                <a:cs typeface="Arial" panose="020B0604020202020204" pitchFamily="34" charset="0"/>
              </a:rPr>
              <a:t>from the liquid state. Usually, this means that the temperature of the substance is </a:t>
            </a:r>
            <a:r>
              <a:rPr lang="en-US" altLang="zh-CN" sz="2000" b="1" dirty="0">
                <a:latin typeface="Arial" panose="020B0604020202020204" pitchFamily="34" charset="0"/>
                <a:cs typeface="Arial" panose="020B0604020202020204" pitchFamily="34" charset="0"/>
              </a:rPr>
              <a:t>above its critical point</a:t>
            </a:r>
            <a:r>
              <a:rPr lang="en-US" altLang="zh-CN" sz="2000" dirty="0">
                <a:latin typeface="Arial" panose="020B0604020202020204" pitchFamily="34" charset="0"/>
                <a:cs typeface="Arial" panose="020B0604020202020204" pitchFamily="34" charset="0"/>
              </a:rPr>
              <a:t> (the highest temperature at which it can be condensed). </a:t>
            </a:r>
          </a:p>
          <a:p>
            <a:pPr marL="285744" indent="-285744" algn="just">
              <a:lnSpc>
                <a:spcPct val="150000"/>
              </a:lnSpc>
              <a:buFont typeface="Wingdings" panose="05000000000000000000" pitchFamily="2" charset="2"/>
              <a:buChar char="n"/>
            </a:pPr>
            <a:r>
              <a:rPr lang="en-US" altLang="zh-CN" sz="2000" b="1" dirty="0">
                <a:latin typeface="Arial" panose="020B0604020202020204" pitchFamily="34" charset="0"/>
                <a:cs typeface="Arial" panose="020B0604020202020204" pitchFamily="34" charset="0"/>
              </a:rPr>
              <a:t>A vapor </a:t>
            </a:r>
            <a:r>
              <a:rPr lang="en-US" altLang="zh-CN" sz="2000" dirty="0">
                <a:latin typeface="Arial" panose="020B0604020202020204" pitchFamily="34" charset="0"/>
                <a:cs typeface="Arial" panose="020B0604020202020204" pitchFamily="34" charset="0"/>
              </a:rPr>
              <a:t>is a substance in the gaseous state that is </a:t>
            </a:r>
            <a:r>
              <a:rPr lang="en-US" altLang="zh-CN" sz="2000" b="1" dirty="0">
                <a:latin typeface="Arial" panose="020B0604020202020204" pitchFamily="34" charset="0"/>
                <a:cs typeface="Arial" panose="020B0604020202020204" pitchFamily="34" charset="0"/>
              </a:rPr>
              <a:t>not</a:t>
            </a:r>
            <a:r>
              <a:rPr lang="en-US" altLang="zh-CN" sz="2000" dirty="0">
                <a:latin typeface="Arial" panose="020B0604020202020204" pitchFamily="34" charset="0"/>
                <a:cs typeface="Arial" panose="020B0604020202020204" pitchFamily="34" charset="0"/>
              </a:rPr>
              <a:t> far from being a liquid. The vapor can exist as dispersed molecules at a temperature </a:t>
            </a:r>
            <a:r>
              <a:rPr lang="en-US" altLang="zh-CN" sz="2000" b="1" dirty="0">
                <a:latin typeface="Arial" panose="020B0604020202020204" pitchFamily="34" charset="0"/>
                <a:cs typeface="Arial" panose="020B0604020202020204" pitchFamily="34" charset="0"/>
              </a:rPr>
              <a:t>not far above or even below its dew point</a:t>
            </a:r>
            <a:r>
              <a:rPr lang="en-US" altLang="zh-CN" sz="2000" dirty="0">
                <a:latin typeface="Arial" panose="020B0604020202020204" pitchFamily="34" charset="0"/>
                <a:cs typeface="Arial" panose="020B0604020202020204" pitchFamily="34" charset="0"/>
              </a:rPr>
              <a:t> (the temperature at which pure vapors at atmospheric pressure will condense). A vapor can usually be adsorbed onto surfaces or condensed into a liquid relatively easily.</a:t>
            </a:r>
          </a:p>
        </p:txBody>
      </p:sp>
    </p:spTree>
    <p:extLst>
      <p:ext uri="{BB962C8B-B14F-4D97-AF65-F5344CB8AC3E}">
        <p14:creationId xmlns:p14="http://schemas.microsoft.com/office/powerpoint/2010/main" val="1711939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平行四边形 13">
            <a:extLst>
              <a:ext uri="{FF2B5EF4-FFF2-40B4-BE49-F238E27FC236}">
                <a16:creationId xmlns:a16="http://schemas.microsoft.com/office/drawing/2014/main" id="{53602AF9-99D9-875A-FFE8-3CCB9C7CA53C}"/>
              </a:ext>
            </a:extLst>
          </p:cNvPr>
          <p:cNvSpPr/>
          <p:nvPr/>
        </p:nvSpPr>
        <p:spPr>
          <a:xfrm>
            <a:off x="375899" y="389143"/>
            <a:ext cx="330200" cy="342900"/>
          </a:xfrm>
          <a:prstGeom prst="parallelogram">
            <a:avLst/>
          </a:prstGeom>
          <a:gradFill>
            <a:gsLst>
              <a:gs pos="0">
                <a:srgbClr val="147DF3">
                  <a:lumMod val="60000"/>
                  <a:lumOff val="40000"/>
                </a:srgbClr>
              </a:gs>
              <a:gs pos="68000">
                <a:srgbClr val="147DF3">
                  <a:lumMod val="60000"/>
                  <a:lumOff val="40000"/>
                </a:srgbClr>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A53386B1-638E-D7EE-A181-BB9CE185776D}"/>
              </a:ext>
            </a:extLst>
          </p:cNvPr>
          <p:cNvSpPr/>
          <p:nvPr/>
        </p:nvSpPr>
        <p:spPr>
          <a:xfrm>
            <a:off x="521948" y="319293"/>
            <a:ext cx="330200" cy="342900"/>
          </a:xfrm>
          <a:prstGeom prst="parallelogram">
            <a:avLst/>
          </a:prstGeom>
          <a:gradFill>
            <a:gsLst>
              <a:gs pos="0">
                <a:srgbClr val="147DF3"/>
              </a:gs>
              <a:gs pos="66000">
                <a:srgbClr val="004387"/>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7" name="文本框 16">
            <a:extLst>
              <a:ext uri="{FF2B5EF4-FFF2-40B4-BE49-F238E27FC236}">
                <a16:creationId xmlns:a16="http://schemas.microsoft.com/office/drawing/2014/main" id="{A99F76E3-478A-F815-22C2-4C6D2FA5D353}"/>
              </a:ext>
            </a:extLst>
          </p:cNvPr>
          <p:cNvSpPr txBox="1"/>
          <p:nvPr/>
        </p:nvSpPr>
        <p:spPr>
          <a:xfrm>
            <a:off x="930444" y="192506"/>
            <a:ext cx="8005011" cy="646331"/>
          </a:xfrm>
          <a:prstGeom prst="rect">
            <a:avLst/>
          </a:prstGeom>
          <a:noFill/>
        </p:spPr>
        <p:txBody>
          <a:bodyPr wrap="square" rtlCol="0">
            <a:spAutoFit/>
          </a:bodyPr>
          <a:lstStyle/>
          <a:p>
            <a:r>
              <a:rPr kumimoji="1" lang="en-US" altLang="zh-CN" sz="3600" b="1" dirty="0">
                <a:solidFill>
                  <a:srgbClr val="004387"/>
                </a:solidFill>
                <a:latin typeface="Microsoft YaHei" panose="020B0503020204020204" pitchFamily="34" charset="-122"/>
                <a:ea typeface="Microsoft YaHei" panose="020B0503020204020204" pitchFamily="34" charset="-122"/>
              </a:rPr>
              <a:t>10.1 Introduction</a:t>
            </a:r>
            <a:endParaRPr kumimoji="1" lang="zh-CN" altLang="en-US" sz="3600" b="1" dirty="0">
              <a:solidFill>
                <a:srgbClr val="004387"/>
              </a:solidFill>
              <a:latin typeface="Microsoft YaHei" panose="020B0503020204020204" pitchFamily="34" charset="-122"/>
              <a:ea typeface="Microsoft YaHei" panose="020B0503020204020204" pitchFamily="34" charset="-122"/>
            </a:endParaRPr>
          </a:p>
        </p:txBody>
      </p:sp>
      <p:sp>
        <p:nvSpPr>
          <p:cNvPr id="2" name="矩形 1">
            <a:extLst>
              <a:ext uri="{FF2B5EF4-FFF2-40B4-BE49-F238E27FC236}">
                <a16:creationId xmlns:a16="http://schemas.microsoft.com/office/drawing/2014/main" id="{E6A949B5-ED84-4D15-82BD-E4CB4965EB57}"/>
              </a:ext>
            </a:extLst>
          </p:cNvPr>
          <p:cNvSpPr/>
          <p:nvPr/>
        </p:nvSpPr>
        <p:spPr>
          <a:xfrm>
            <a:off x="985037" y="1273054"/>
            <a:ext cx="10107676" cy="3901837"/>
          </a:xfrm>
          <a:prstGeom prst="rect">
            <a:avLst/>
          </a:prstGeom>
        </p:spPr>
        <p:txBody>
          <a:bodyPr wrap="square">
            <a:spAutoFit/>
          </a:bodyPr>
          <a:lstStyle/>
          <a:p>
            <a:pPr marL="342900" indent="-342900" algn="just">
              <a:lnSpc>
                <a:spcPct val="150000"/>
              </a:lnSpc>
              <a:buFont typeface="Wingdings" panose="05000000000000000000" pitchFamily="2" charset="2"/>
              <a:buChar char="p"/>
            </a:pPr>
            <a:r>
              <a:rPr lang="en-US" altLang="zh-CN" sz="2400" dirty="0">
                <a:latin typeface="Arial" panose="020B0604020202020204" pitchFamily="34" charset="0"/>
                <a:cs typeface="Arial" panose="020B0604020202020204" pitchFamily="34" charset="0"/>
              </a:rPr>
              <a:t>In air, we consider oxygen, nitrogen, argon, and carbon dioxide to be gases, whereas we refer to the water content as water vapor. The pollutants SO</a:t>
            </a:r>
            <a:r>
              <a:rPr lang="en-US" altLang="zh-CN" sz="2400" baseline="-25000" dirty="0">
                <a:latin typeface="Arial" panose="020B0604020202020204" pitchFamily="34" charset="0"/>
                <a:cs typeface="Arial" panose="020B0604020202020204" pitchFamily="34" charset="0"/>
              </a:rPr>
              <a:t>2</a:t>
            </a:r>
            <a:r>
              <a:rPr lang="en-US" altLang="zh-CN" sz="2400" dirty="0">
                <a:latin typeface="Arial" panose="020B0604020202020204" pitchFamily="34" charset="0"/>
                <a:cs typeface="Arial" panose="020B0604020202020204" pitchFamily="34" charset="0"/>
              </a:rPr>
              <a:t>, NO, NO</a:t>
            </a:r>
            <a:r>
              <a:rPr lang="en-US" altLang="zh-CN" sz="2400" baseline="-25000" dirty="0">
                <a:latin typeface="Arial" panose="020B0604020202020204" pitchFamily="34" charset="0"/>
                <a:cs typeface="Arial" panose="020B0604020202020204" pitchFamily="34" charset="0"/>
              </a:rPr>
              <a:t>2</a:t>
            </a:r>
            <a:r>
              <a:rPr lang="en-US" altLang="zh-CN" sz="2400" dirty="0">
                <a:latin typeface="Arial" panose="020B0604020202020204" pitchFamily="34" charset="0"/>
                <a:cs typeface="Arial" panose="020B0604020202020204" pitchFamily="34" charset="0"/>
              </a:rPr>
              <a:t>, and CO are considered gases, </a:t>
            </a:r>
          </a:p>
          <a:p>
            <a:pPr marL="342900" indent="-342900" algn="just">
              <a:lnSpc>
                <a:spcPct val="150000"/>
              </a:lnSpc>
              <a:buFont typeface="Wingdings" panose="05000000000000000000" pitchFamily="2" charset="2"/>
              <a:buChar char="p"/>
            </a:pPr>
            <a:r>
              <a:rPr lang="en-US" altLang="zh-CN" sz="2400" dirty="0">
                <a:latin typeface="Arial" panose="020B0604020202020204" pitchFamily="34" charset="0"/>
                <a:cs typeface="Arial" panose="020B0604020202020204" pitchFamily="34" charset="0"/>
              </a:rPr>
              <a:t>whereas most volatile organic compounds (VOCs) are considered vapors (exceptions would be methane, ethane, ethylene, and other VOCs with low boiling points).</a:t>
            </a:r>
          </a:p>
          <a:p>
            <a:pPr algn="just">
              <a:lnSpc>
                <a:spcPct val="150000"/>
              </a:lnSpc>
            </a:pPr>
            <a:endParaRPr lang="en-US" altLang="zh-C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15835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descr="蓝色的天空&#10;&#10;描述已自动生成">
            <a:extLst>
              <a:ext uri="{FF2B5EF4-FFF2-40B4-BE49-F238E27FC236}">
                <a16:creationId xmlns:a16="http://schemas.microsoft.com/office/drawing/2014/main" id="{5339DC0A-88DE-BF10-CA18-8EF8325A57D4}"/>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26" name="图片 25">
            <a:extLst>
              <a:ext uri="{FF2B5EF4-FFF2-40B4-BE49-F238E27FC236}">
                <a16:creationId xmlns:a16="http://schemas.microsoft.com/office/drawing/2014/main" id="{53A88C5C-F607-74C4-BE22-F3C689DD5236}"/>
              </a:ext>
            </a:extLst>
          </p:cNvPr>
          <p:cNvPicPr>
            <a:picLocks noChangeAspect="1"/>
          </p:cNvPicPr>
          <p:nvPr/>
        </p:nvPicPr>
        <p:blipFill rotWithShape="1">
          <a:blip r:embed="rId3">
            <a:alphaModFix amt="20000"/>
          </a:blip>
          <a:srcRect b="20093"/>
          <a:stretch/>
        </p:blipFill>
        <p:spPr>
          <a:xfrm>
            <a:off x="-1" y="2623354"/>
            <a:ext cx="12191999" cy="4238089"/>
          </a:xfrm>
          <a:prstGeom prst="rect">
            <a:avLst/>
          </a:prstGeom>
        </p:spPr>
      </p:pic>
      <p:sp>
        <p:nvSpPr>
          <p:cNvPr id="12" name="矩形 11">
            <a:extLst>
              <a:ext uri="{FF2B5EF4-FFF2-40B4-BE49-F238E27FC236}">
                <a16:creationId xmlns:a16="http://schemas.microsoft.com/office/drawing/2014/main" id="{A5A5E766-1B89-65F7-EA64-09353B705FAF}"/>
              </a:ext>
            </a:extLst>
          </p:cNvPr>
          <p:cNvSpPr/>
          <p:nvPr/>
        </p:nvSpPr>
        <p:spPr>
          <a:xfrm>
            <a:off x="0" y="1296740"/>
            <a:ext cx="12192000" cy="4437552"/>
          </a:xfrm>
          <a:prstGeom prst="rect">
            <a:avLst/>
          </a:prstGeom>
          <a:solidFill>
            <a:srgbClr val="004387">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61560128-4AE0-53D4-51AC-56FD4CC5CD96}"/>
              </a:ext>
            </a:extLst>
          </p:cNvPr>
          <p:cNvSpPr txBox="1"/>
          <p:nvPr/>
        </p:nvSpPr>
        <p:spPr>
          <a:xfrm>
            <a:off x="829489" y="2881897"/>
            <a:ext cx="2390481" cy="523220"/>
          </a:xfrm>
          <a:prstGeom prst="rect">
            <a:avLst/>
          </a:prstGeom>
          <a:noFill/>
        </p:spPr>
        <p:txBody>
          <a:bodyPr wrap="square" rtlCol="0">
            <a:spAutoFit/>
          </a:bodyPr>
          <a:lstStyle/>
          <a:p>
            <a:pPr algn="ctr"/>
            <a:r>
              <a:rPr lang="en-US" altLang="zh-CN" sz="2800" dirty="0">
                <a:solidFill>
                  <a:schemeClr val="bg1"/>
                </a:solidFill>
                <a:latin typeface="Arial" panose="020B0604020202020204" pitchFamily="34" charset="0"/>
                <a:cs typeface="Arial" panose="020B0604020202020204" pitchFamily="34" charset="0"/>
              </a:rPr>
              <a:t>CONTENTS</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23" name="矩形 22">
            <a:extLst>
              <a:ext uri="{FF2B5EF4-FFF2-40B4-BE49-F238E27FC236}">
                <a16:creationId xmlns:a16="http://schemas.microsoft.com/office/drawing/2014/main" id="{DBCAF769-02D2-8FBD-C67F-0E8D0CB65F9E}"/>
              </a:ext>
            </a:extLst>
          </p:cNvPr>
          <p:cNvSpPr/>
          <p:nvPr/>
        </p:nvSpPr>
        <p:spPr>
          <a:xfrm>
            <a:off x="1462754" y="3753685"/>
            <a:ext cx="1123951" cy="47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内容占位符 9">
            <a:extLst>
              <a:ext uri="{FF2B5EF4-FFF2-40B4-BE49-F238E27FC236}">
                <a16:creationId xmlns:a16="http://schemas.microsoft.com/office/drawing/2014/main" id="{0D625E92-E3C9-2301-3E8D-D338E04231C1}"/>
              </a:ext>
            </a:extLst>
          </p:cNvPr>
          <p:cNvPicPr>
            <a:picLocks noChangeAspect="1"/>
          </p:cNvPicPr>
          <p:nvPr/>
        </p:nvPicPr>
        <p:blipFill>
          <a:blip r:embed="rId4"/>
          <a:stretch>
            <a:fillRect/>
          </a:stretch>
        </p:blipFill>
        <p:spPr>
          <a:xfrm>
            <a:off x="9297090" y="332510"/>
            <a:ext cx="2546935" cy="719919"/>
          </a:xfrm>
          <a:prstGeom prst="rect">
            <a:avLst/>
          </a:prstGeom>
        </p:spPr>
      </p:pic>
      <p:sp>
        <p:nvSpPr>
          <p:cNvPr id="2" name="矩形 1">
            <a:extLst>
              <a:ext uri="{FF2B5EF4-FFF2-40B4-BE49-F238E27FC236}">
                <a16:creationId xmlns:a16="http://schemas.microsoft.com/office/drawing/2014/main" id="{4B9332A4-3574-407E-B90C-D4E9EFFEE583}"/>
              </a:ext>
            </a:extLst>
          </p:cNvPr>
          <p:cNvSpPr/>
          <p:nvPr/>
        </p:nvSpPr>
        <p:spPr>
          <a:xfrm>
            <a:off x="4341352" y="1593501"/>
            <a:ext cx="6096000" cy="3671005"/>
          </a:xfrm>
          <a:prstGeom prst="rect">
            <a:avLst/>
          </a:prstGeom>
        </p:spPr>
        <p:txBody>
          <a:bodyPr>
            <a:spAutoFit/>
          </a:bodyPr>
          <a:lstStyle/>
          <a:p>
            <a:pPr>
              <a:lnSpc>
                <a:spcPct val="200000"/>
              </a:lnSpc>
            </a:pPr>
            <a:r>
              <a:rPr lang="en-US" altLang="zh-CN" sz="2400" b="1" dirty="0">
                <a:solidFill>
                  <a:schemeClr val="bg1"/>
                </a:solidFill>
                <a:latin typeface="Arial" panose="020B0604020202020204" pitchFamily="34" charset="0"/>
                <a:cs typeface="Arial" panose="020B0604020202020204" pitchFamily="34" charset="0"/>
              </a:rPr>
              <a:t>10.1 Introduction </a:t>
            </a:r>
            <a:br>
              <a:rPr lang="en-US" altLang="zh-CN" sz="2400" b="1" dirty="0">
                <a:solidFill>
                  <a:schemeClr val="bg1"/>
                </a:solidFill>
                <a:latin typeface="Arial" panose="020B0604020202020204" pitchFamily="34" charset="0"/>
                <a:cs typeface="Arial" panose="020B0604020202020204" pitchFamily="34" charset="0"/>
              </a:rPr>
            </a:br>
            <a:r>
              <a:rPr lang="en-US" altLang="zh-CN" sz="2400" b="1" dirty="0">
                <a:solidFill>
                  <a:srgbClr val="FFFF00"/>
                </a:solidFill>
                <a:latin typeface="Arial" panose="020B0604020202020204" pitchFamily="34" charset="0"/>
                <a:cs typeface="Arial" panose="020B0604020202020204" pitchFamily="34" charset="0"/>
              </a:rPr>
              <a:t>10.2 Vapor Pressure </a:t>
            </a:r>
            <a:br>
              <a:rPr lang="en-US" altLang="zh-CN" sz="2400" b="1" dirty="0">
                <a:solidFill>
                  <a:schemeClr val="bg1"/>
                </a:solidFill>
                <a:latin typeface="Arial" panose="020B0604020202020204" pitchFamily="34" charset="0"/>
                <a:cs typeface="Arial" panose="020B0604020202020204" pitchFamily="34" charset="0"/>
              </a:rPr>
            </a:br>
            <a:r>
              <a:rPr lang="en-US" altLang="zh-CN" sz="2400" b="1" dirty="0">
                <a:solidFill>
                  <a:schemeClr val="bg1"/>
                </a:solidFill>
                <a:latin typeface="Arial" panose="020B0604020202020204" pitchFamily="34" charset="0"/>
                <a:cs typeface="Arial" panose="020B0604020202020204" pitchFamily="34" charset="0"/>
              </a:rPr>
              <a:t>10.3 Diffusivities </a:t>
            </a:r>
            <a:br>
              <a:rPr lang="en-US" altLang="zh-CN" sz="2400" b="1" dirty="0">
                <a:solidFill>
                  <a:schemeClr val="bg1"/>
                </a:solidFill>
                <a:latin typeface="Arial" panose="020B0604020202020204" pitchFamily="34" charset="0"/>
                <a:cs typeface="Arial" panose="020B0604020202020204" pitchFamily="34" charset="0"/>
              </a:rPr>
            </a:br>
            <a:r>
              <a:rPr lang="en-US" altLang="zh-CN" sz="2400" b="1" dirty="0">
                <a:solidFill>
                  <a:schemeClr val="bg1"/>
                </a:solidFill>
                <a:latin typeface="Arial" panose="020B0604020202020204" pitchFamily="34" charset="0"/>
                <a:cs typeface="Arial" panose="020B0604020202020204" pitchFamily="34" charset="0"/>
              </a:rPr>
              <a:t>10.4 Gas-Liquid and Gas-Solid Equilibria </a:t>
            </a:r>
            <a:br>
              <a:rPr lang="en-US" altLang="zh-CN" sz="2400" b="1" dirty="0">
                <a:solidFill>
                  <a:schemeClr val="bg1"/>
                </a:solidFill>
                <a:latin typeface="Arial" panose="020B0604020202020204" pitchFamily="34" charset="0"/>
                <a:cs typeface="Arial" panose="020B0604020202020204" pitchFamily="34" charset="0"/>
              </a:rPr>
            </a:br>
            <a:r>
              <a:rPr lang="en-US" altLang="zh-CN" sz="2400" b="1" dirty="0">
                <a:solidFill>
                  <a:schemeClr val="bg1"/>
                </a:solidFill>
                <a:latin typeface="Arial" panose="020B0604020202020204" pitchFamily="34" charset="0"/>
                <a:cs typeface="Arial" panose="020B0604020202020204" pitchFamily="34" charset="0"/>
              </a:rPr>
              <a:t>10.5 Chemical Reactions </a:t>
            </a:r>
            <a:endParaRPr lang="zh-CN" altLang="en-US" sz="2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96609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平行四边形 13">
            <a:extLst>
              <a:ext uri="{FF2B5EF4-FFF2-40B4-BE49-F238E27FC236}">
                <a16:creationId xmlns:a16="http://schemas.microsoft.com/office/drawing/2014/main" id="{53602AF9-99D9-875A-FFE8-3CCB9C7CA53C}"/>
              </a:ext>
            </a:extLst>
          </p:cNvPr>
          <p:cNvSpPr/>
          <p:nvPr/>
        </p:nvSpPr>
        <p:spPr>
          <a:xfrm>
            <a:off x="375899" y="389143"/>
            <a:ext cx="330200" cy="342900"/>
          </a:xfrm>
          <a:prstGeom prst="parallelogram">
            <a:avLst/>
          </a:prstGeom>
          <a:gradFill>
            <a:gsLst>
              <a:gs pos="0">
                <a:srgbClr val="147DF3">
                  <a:lumMod val="60000"/>
                  <a:lumOff val="40000"/>
                </a:srgbClr>
              </a:gs>
              <a:gs pos="68000">
                <a:srgbClr val="147DF3">
                  <a:lumMod val="60000"/>
                  <a:lumOff val="40000"/>
                </a:srgbClr>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5" name="平行四边形 14">
            <a:extLst>
              <a:ext uri="{FF2B5EF4-FFF2-40B4-BE49-F238E27FC236}">
                <a16:creationId xmlns:a16="http://schemas.microsoft.com/office/drawing/2014/main" id="{A53386B1-638E-D7EE-A181-BB9CE185776D}"/>
              </a:ext>
            </a:extLst>
          </p:cNvPr>
          <p:cNvSpPr/>
          <p:nvPr/>
        </p:nvSpPr>
        <p:spPr>
          <a:xfrm>
            <a:off x="521948" y="319293"/>
            <a:ext cx="330200" cy="342900"/>
          </a:xfrm>
          <a:prstGeom prst="parallelogram">
            <a:avLst/>
          </a:prstGeom>
          <a:gradFill>
            <a:gsLst>
              <a:gs pos="0">
                <a:srgbClr val="147DF3"/>
              </a:gs>
              <a:gs pos="66000">
                <a:srgbClr val="004387"/>
              </a:gs>
            </a:gsLst>
            <a:lin ang="2700000" scaled="0"/>
          </a:gra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a:ea typeface="微软雅黑"/>
              <a:cs typeface="+mn-ea"/>
              <a:sym typeface="+mn-lt"/>
            </a:endParaRPr>
          </a:p>
        </p:txBody>
      </p:sp>
      <p:sp>
        <p:nvSpPr>
          <p:cNvPr id="17" name="文本框 16">
            <a:extLst>
              <a:ext uri="{FF2B5EF4-FFF2-40B4-BE49-F238E27FC236}">
                <a16:creationId xmlns:a16="http://schemas.microsoft.com/office/drawing/2014/main" id="{A99F76E3-478A-F815-22C2-4C6D2FA5D353}"/>
              </a:ext>
            </a:extLst>
          </p:cNvPr>
          <p:cNvSpPr txBox="1"/>
          <p:nvPr/>
        </p:nvSpPr>
        <p:spPr>
          <a:xfrm>
            <a:off x="930444" y="192506"/>
            <a:ext cx="8005011" cy="646331"/>
          </a:xfrm>
          <a:prstGeom prst="rect">
            <a:avLst/>
          </a:prstGeom>
          <a:noFill/>
        </p:spPr>
        <p:txBody>
          <a:bodyPr wrap="square" rtlCol="0">
            <a:spAutoFit/>
          </a:bodyPr>
          <a:lstStyle/>
          <a:p>
            <a:r>
              <a:rPr kumimoji="1" lang="en-US" altLang="zh-CN" sz="3600" b="1" dirty="0">
                <a:solidFill>
                  <a:srgbClr val="004387"/>
                </a:solidFill>
                <a:latin typeface="Microsoft YaHei" panose="020B0503020204020204" pitchFamily="34" charset="-122"/>
                <a:ea typeface="Microsoft YaHei" panose="020B0503020204020204" pitchFamily="34" charset="-122"/>
              </a:rPr>
              <a:t>10.2 Vapor Pressure</a:t>
            </a:r>
            <a:endParaRPr kumimoji="1" lang="zh-CN" altLang="en-US" sz="3600" b="1" dirty="0">
              <a:solidFill>
                <a:srgbClr val="004387"/>
              </a:solidFill>
              <a:latin typeface="Microsoft YaHei" panose="020B0503020204020204" pitchFamily="34" charset="-122"/>
              <a:ea typeface="Microsoft YaHei" panose="020B0503020204020204" pitchFamily="34" charset="-122"/>
            </a:endParaRPr>
          </a:p>
        </p:txBody>
      </p:sp>
      <p:sp>
        <p:nvSpPr>
          <p:cNvPr id="2" name="矩形 1">
            <a:extLst>
              <a:ext uri="{FF2B5EF4-FFF2-40B4-BE49-F238E27FC236}">
                <a16:creationId xmlns:a16="http://schemas.microsoft.com/office/drawing/2014/main" id="{E6A949B5-ED84-4D15-82BD-E4CB4965EB57}"/>
              </a:ext>
            </a:extLst>
          </p:cNvPr>
          <p:cNvSpPr/>
          <p:nvPr/>
        </p:nvSpPr>
        <p:spPr>
          <a:xfrm>
            <a:off x="930444" y="1085345"/>
            <a:ext cx="10344110" cy="2343655"/>
          </a:xfrm>
          <a:prstGeom prst="rect">
            <a:avLst/>
          </a:prstGeom>
        </p:spPr>
        <p:txBody>
          <a:bodyPr wrap="square">
            <a:spAutoFit/>
          </a:bodyPr>
          <a:lstStyle/>
          <a:p>
            <a:pPr marL="342900" indent="-342900" algn="just">
              <a:lnSpc>
                <a:spcPct val="150000"/>
              </a:lnSpc>
              <a:buFont typeface="Wingdings" panose="05000000000000000000" pitchFamily="2" charset="2"/>
              <a:buChar char="p"/>
            </a:pPr>
            <a:r>
              <a:rPr lang="en-US" altLang="zh-CN" sz="2000" b="1" dirty="0">
                <a:latin typeface="Arial" panose="020B0604020202020204" pitchFamily="34" charset="0"/>
                <a:cs typeface="Arial" panose="020B0604020202020204" pitchFamily="34" charset="0"/>
              </a:rPr>
              <a:t>Vapor pressure </a:t>
            </a:r>
            <a:r>
              <a:rPr lang="en-US" altLang="zh-CN" sz="2000" i="1" dirty="0">
                <a:latin typeface="Arial" panose="020B0604020202020204" pitchFamily="34" charset="0"/>
                <a:cs typeface="Arial" panose="020B0604020202020204" pitchFamily="34" charset="0"/>
              </a:rPr>
              <a:t>is defined as the pressure exerted by a pure component vapor in equilibrium with a flat surface of its pure component liquid at a certain temperature</a:t>
            </a:r>
            <a:r>
              <a:rPr lang="en-US" altLang="zh-CN" sz="2000" dirty="0">
                <a:latin typeface="Arial" panose="020B0604020202020204" pitchFamily="34" charset="0"/>
                <a:cs typeface="Arial" panose="020B0604020202020204" pitchFamily="34" charset="0"/>
              </a:rPr>
              <a:t>.</a:t>
            </a:r>
          </a:p>
          <a:p>
            <a:pPr marL="342900" indent="-342900" algn="just">
              <a:lnSpc>
                <a:spcPct val="150000"/>
              </a:lnSpc>
              <a:buFont typeface="Wingdings" panose="05000000000000000000" pitchFamily="2" charset="2"/>
              <a:buChar char="p"/>
            </a:pPr>
            <a:r>
              <a:rPr lang="en-US" altLang="zh-CN" sz="2000" b="1" dirty="0">
                <a:solidFill>
                  <a:srgbClr val="C00000"/>
                </a:solidFill>
                <a:latin typeface="Arial" panose="020B0604020202020204" pitchFamily="34" charset="0"/>
                <a:cs typeface="Arial" panose="020B0604020202020204" pitchFamily="34" charset="0"/>
              </a:rPr>
              <a:t>Vapor pressure increases rapidly with an increase in temperature</a:t>
            </a:r>
            <a:r>
              <a:rPr lang="en-US" altLang="zh-CN" sz="2000" dirty="0">
                <a:latin typeface="Arial" panose="020B0604020202020204" pitchFamily="34" charset="0"/>
                <a:cs typeface="Arial" panose="020B0604020202020204" pitchFamily="34" charset="0"/>
              </a:rPr>
              <a:t>. A common curve-fit equation for the vapor pressure/temperature relationship is the Antoine equation, which is </a:t>
            </a:r>
          </a:p>
        </p:txBody>
      </p:sp>
      <p:pic>
        <p:nvPicPr>
          <p:cNvPr id="4" name="图片 3">
            <a:extLst>
              <a:ext uri="{FF2B5EF4-FFF2-40B4-BE49-F238E27FC236}">
                <a16:creationId xmlns:a16="http://schemas.microsoft.com/office/drawing/2014/main" id="{63946ED7-2F91-4DDF-9A02-533EE753675E}"/>
              </a:ext>
            </a:extLst>
          </p:cNvPr>
          <p:cNvPicPr>
            <a:picLocks noChangeAspect="1"/>
          </p:cNvPicPr>
          <p:nvPr/>
        </p:nvPicPr>
        <p:blipFill>
          <a:blip r:embed="rId3"/>
          <a:stretch>
            <a:fillRect/>
          </a:stretch>
        </p:blipFill>
        <p:spPr>
          <a:xfrm>
            <a:off x="2678249" y="3704478"/>
            <a:ext cx="6835501" cy="2068177"/>
          </a:xfrm>
          <a:prstGeom prst="rect">
            <a:avLst/>
          </a:prstGeom>
        </p:spPr>
      </p:pic>
    </p:spTree>
    <p:extLst>
      <p:ext uri="{BB962C8B-B14F-4D97-AF65-F5344CB8AC3E}">
        <p14:creationId xmlns:p14="http://schemas.microsoft.com/office/powerpoint/2010/main" val="133583553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1539</TotalTime>
  <Words>1868</Words>
  <Application>Microsoft Office PowerPoint</Application>
  <PresentationFormat>宽屏</PresentationFormat>
  <Paragraphs>135</Paragraphs>
  <Slides>28</Slides>
  <Notes>21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28</vt:i4>
      </vt:variant>
    </vt:vector>
  </HeadingPairs>
  <TitlesOfParts>
    <vt:vector size="37" baseType="lpstr">
      <vt:lpstr>等线</vt:lpstr>
      <vt:lpstr>等线 Light</vt:lpstr>
      <vt:lpstr>微软雅黑</vt:lpstr>
      <vt:lpstr>微软雅黑</vt:lpstr>
      <vt:lpstr>Arial</vt:lpstr>
      <vt:lpstr>Cambria Math</vt:lpstr>
      <vt:lpstr>Symbol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CLARENCE</cp:lastModifiedBy>
  <cp:revision>71</cp:revision>
  <dcterms:created xsi:type="dcterms:W3CDTF">2023-07-02T14:01:20Z</dcterms:created>
  <dcterms:modified xsi:type="dcterms:W3CDTF">2024-10-24T18:34:29Z</dcterms:modified>
</cp:coreProperties>
</file>